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63" r:id="rId2"/>
    <p:sldId id="319" r:id="rId3"/>
    <p:sldId id="321" r:id="rId4"/>
    <p:sldId id="320" r:id="rId5"/>
    <p:sldId id="322" r:id="rId6"/>
    <p:sldId id="323" r:id="rId7"/>
    <p:sldId id="339" r:id="rId8"/>
    <p:sldId id="340" r:id="rId9"/>
    <p:sldId id="324" r:id="rId10"/>
    <p:sldId id="326" r:id="rId11"/>
    <p:sldId id="327" r:id="rId12"/>
    <p:sldId id="329" r:id="rId13"/>
    <p:sldId id="332" r:id="rId14"/>
    <p:sldId id="336" r:id="rId15"/>
    <p:sldId id="337" r:id="rId16"/>
    <p:sldId id="334" r:id="rId17"/>
    <p:sldId id="335" r:id="rId18"/>
    <p:sldId id="351" r:id="rId19"/>
    <p:sldId id="346" r:id="rId20"/>
    <p:sldId id="350" r:id="rId21"/>
    <p:sldId id="338" r:id="rId22"/>
    <p:sldId id="352" r:id="rId23"/>
    <p:sldId id="353" r:id="rId24"/>
    <p:sldId id="345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6"/>
    <p:restoredTop sz="92749"/>
  </p:normalViewPr>
  <p:slideViewPr>
    <p:cSldViewPr snapToGrid="0" snapToObjects="1">
      <p:cViewPr>
        <p:scale>
          <a:sx n="144" d="100"/>
          <a:sy n="144" d="100"/>
        </p:scale>
        <p:origin x="832" y="1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0F21-B640-1C4B-8B83-CFEDD1183A5E}" type="datetimeFigureOut">
              <a:rPr lang="de-DE" smtClean="0"/>
              <a:t>14.07.19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7FF3-20C9-2849-A3BC-44BDDAB2F8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72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heute</a:t>
            </a:r>
            <a:r>
              <a:rPr lang="en-US" dirty="0"/>
              <a:t>: measure of solar wind energy input to system earth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F7FF3-20C9-2849-A3BC-44BDDAB2F82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304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Interposlated</a:t>
            </a:r>
            <a:r>
              <a:rPr lang="en-GB" dirty="0"/>
              <a:t> to 30s as is used in TIEGCM for a </a:t>
            </a:r>
            <a:r>
              <a:rPr lang="en" dirty="0"/>
              <a:t>2.5˚x2.5˚ run under storm conditions.</a:t>
            </a:r>
          </a:p>
          <a:p>
            <a:endParaRPr lang="en" dirty="0"/>
          </a:p>
          <a:p>
            <a:r>
              <a:rPr lang="en" dirty="0" err="1"/>
              <a:t>Interated</a:t>
            </a:r>
            <a:r>
              <a:rPr lang="en" dirty="0"/>
              <a:t> power over the storm.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F7FF3-20C9-2849-A3BC-44BDDAB2F82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95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Presentation mode!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CDDF3-A1B5-47A4-9FB7-111324370C25}" type="slidenum">
              <a:rPr lang="es-ES_tradnl" altLang="es-ES" smtClean="0"/>
              <a:pPr/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7869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Presentation mode!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CDDF3-A1B5-47A4-9FB7-111324370C25}" type="slidenum">
              <a:rPr lang="es-ES_tradnl" altLang="es-ES" smtClean="0"/>
              <a:pPr/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6602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Presentation mode!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CDDF3-A1B5-47A4-9FB7-111324370C25}" type="slidenum">
              <a:rPr lang="es-ES_tradnl" altLang="es-ES" smtClean="0"/>
              <a:pPr/>
              <a:t>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5017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figures ok: 23 June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F7FF3-20C9-2849-A3BC-44BDDAB2F82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465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Linear correlation coefficient + linear regression line equation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F7FF3-20C9-2849-A3BC-44BDDAB2F82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95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Newell coupling function, describe what has been done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F7FF3-20C9-2849-A3BC-44BDDAB2F82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62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Interposlated</a:t>
            </a:r>
            <a:r>
              <a:rPr lang="en-GB" dirty="0"/>
              <a:t> to 30s as is used in TIEGCM for a </a:t>
            </a:r>
            <a:r>
              <a:rPr lang="en" dirty="0"/>
              <a:t>2.5˚x2.5˚ run under storm conditions.</a:t>
            </a:r>
          </a:p>
          <a:p>
            <a:endParaRPr lang="en" dirty="0"/>
          </a:p>
          <a:p>
            <a:r>
              <a:rPr lang="en" dirty="0" err="1"/>
              <a:t>Interated</a:t>
            </a:r>
            <a:r>
              <a:rPr lang="en" dirty="0"/>
              <a:t> power over the storm.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F7FF3-20C9-2849-A3BC-44BDDAB2F82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86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Interposlated</a:t>
            </a:r>
            <a:r>
              <a:rPr lang="en-GB" dirty="0"/>
              <a:t> to 30s as is used in TIEGCM for a </a:t>
            </a:r>
            <a:r>
              <a:rPr lang="en" dirty="0"/>
              <a:t>2.5˚x2.5˚ run under storm conditions.</a:t>
            </a:r>
          </a:p>
          <a:p>
            <a:endParaRPr lang="en" dirty="0"/>
          </a:p>
          <a:p>
            <a:r>
              <a:rPr lang="en" dirty="0" err="1"/>
              <a:t>Interated</a:t>
            </a:r>
            <a:r>
              <a:rPr lang="en" dirty="0"/>
              <a:t> power over the storm.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F7FF3-20C9-2849-A3BC-44BDDAB2F82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61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2421A0-B159-0849-BD8E-C8FE39295F34}" type="datetime1">
              <a:rPr lang="de-DE" smtClean="0"/>
              <a:t>14.07.19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54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6A0022-12F3-254E-8058-CF9E67A3DE09}" type="datetime1">
              <a:rPr lang="de-DE" smtClean="0"/>
              <a:t>14.07.19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72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7D6B23-0CF4-7A4B-A6D0-33FD2155AB82}" type="datetime1">
              <a:rPr lang="de-DE" smtClean="0"/>
              <a:t>14.07.19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95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0AB2608-1153-184A-92DB-583235B2635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439150" y="4924425"/>
            <a:ext cx="265510" cy="102394"/>
          </a:xfrm>
        </p:spPr>
        <p:txBody>
          <a:bodyPr/>
          <a:lstStyle>
            <a:lvl1pPr>
              <a:defRPr/>
            </a:lvl1pPr>
          </a:lstStyle>
          <a:p>
            <a:fld id="{C50E50B5-970E-4564-A495-84719FBB9C7E}" type="slidenum">
              <a:rPr lang="en-GB" altLang="es-ES"/>
              <a:pPr/>
              <a:t>‹Nr.›</a:t>
            </a:fld>
            <a:endParaRPr lang="en-GB" alt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31A0244-5B83-4340-AAA2-0522B0EDF2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2749" y="317036"/>
            <a:ext cx="4758503" cy="464400"/>
          </a:xfrm>
        </p:spPr>
        <p:txBody>
          <a:bodyPr lIns="0" tIns="0" rIns="0" bIns="0" anchor="t"/>
          <a:lstStyle>
            <a:lvl1pPr algn="l">
              <a:defRPr sz="1350" b="1">
                <a:solidFill>
                  <a:srgbClr val="003F87"/>
                </a:solidFill>
              </a:defRPr>
            </a:lvl1pPr>
          </a:lstStyle>
          <a:p>
            <a:r>
              <a:rPr lang="en-GB" noProof="0" dirty="0"/>
              <a:t>Click here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0590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18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8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6BFC20-ABA6-464F-AF06-6969AAF4A7A5}" type="datetime1">
              <a:rPr lang="de-DE" smtClean="0"/>
              <a:t>14.07.19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9153B-7A4D-334E-A11D-4D4075A69F0A}" type="datetime1">
              <a:rPr lang="de-DE" smtClean="0"/>
              <a:t>14.07.19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7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1F34CE8-6F14-FF4B-8EED-A2416D10D62B}" type="datetime1">
              <a:rPr lang="de-DE" smtClean="0"/>
              <a:t>14.07.19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66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CF708F-33A0-F14B-A682-A73076C0F4E1}" type="datetime1">
              <a:rPr lang="de-DE" smtClean="0"/>
              <a:t>14.07.19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92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20F0B0-5D72-F949-B06C-9BFC1E9CF9E4}" type="datetime1">
              <a:rPr lang="de-DE" smtClean="0"/>
              <a:t>14.07.19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39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514B424-0604-464E-8911-E7C43DCBFAFC}" type="datetime1">
              <a:rPr lang="de-DE" smtClean="0"/>
              <a:t>14.07.19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24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5949654-97A8-B346-BC14-D86CC86E760C}" type="datetime1">
              <a:rPr lang="de-DE" smtClean="0"/>
              <a:t>14.07.19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6DA6C5-98FA-744C-A653-D43E3BD55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24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9">
            <a:extLst>
              <a:ext uri="{FF2B5EF4-FFF2-40B4-BE49-F238E27FC236}">
                <a16:creationId xmlns:a16="http://schemas.microsoft.com/office/drawing/2014/main" id="{8546B10F-14DC-C84C-840C-4679FBC5F752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5060403"/>
            <a:ext cx="9144000" cy="135000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nl-NL">
              <a:solidFill>
                <a:srgbClr val="808080"/>
              </a:solidFill>
              <a:latin typeface="Times" pitchFamily="18" charset="0"/>
            </a:endParaRPr>
          </a:p>
        </p:txBody>
      </p:sp>
      <p:pic>
        <p:nvPicPr>
          <p:cNvPr id="10" name="Bild 10" descr="GFZ-LogoNeu_eng_4c.eps">
            <a:extLst>
              <a:ext uri="{FF2B5EF4-FFF2-40B4-BE49-F238E27FC236}">
                <a16:creationId xmlns:a16="http://schemas.microsoft.com/office/drawing/2014/main" id="{396F3F53-1D21-0F47-96D7-40774889C2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" y="118853"/>
            <a:ext cx="679992" cy="4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CB4C1A2-5A68-8743-B2B2-AD497312DA7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134709" y="118853"/>
            <a:ext cx="817415" cy="472425"/>
          </a:xfrm>
          <a:prstGeom prst="rect">
            <a:avLst/>
          </a:prstGeom>
        </p:spPr>
      </p:pic>
      <p:sp>
        <p:nvSpPr>
          <p:cNvPr id="6" name="Text Box 31">
            <a:extLst>
              <a:ext uri="{FF2B5EF4-FFF2-40B4-BE49-F238E27FC236}">
                <a16:creationId xmlns:a16="http://schemas.microsoft.com/office/drawing/2014/main" id="{13225C27-289F-CC40-99FE-183AC42B26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12" y="5050817"/>
            <a:ext cx="91440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0" tIns="0" bIns="0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9225" algn="ctr"/>
                <a:tab pos="4575175" algn="l"/>
                <a:tab pos="8337550" algn="r"/>
              </a:tabLst>
              <a:defRPr/>
            </a:pPr>
            <a:r>
              <a:rPr lang="en-US" sz="900" b="0" baseline="0" dirty="0">
                <a:solidFill>
                  <a:schemeClr val="bg1"/>
                </a:solidFill>
              </a:rPr>
              <a:t>27</a:t>
            </a:r>
            <a:r>
              <a:rPr lang="en-US" sz="900" b="0" baseline="30000" dirty="0">
                <a:solidFill>
                  <a:schemeClr val="bg1"/>
                </a:solidFill>
              </a:rPr>
              <a:t>th  </a:t>
            </a:r>
            <a:r>
              <a:rPr lang="en-US" sz="900" b="0" baseline="0" dirty="0">
                <a:solidFill>
                  <a:schemeClr val="bg1"/>
                </a:solidFill>
              </a:rPr>
              <a:t>IUGG General Assembly</a:t>
            </a:r>
            <a:r>
              <a:rPr lang="en-US" sz="900" b="1" dirty="0">
                <a:solidFill>
                  <a:schemeClr val="bg1"/>
                </a:solidFill>
              </a:rPr>
              <a:t>	                                                            </a:t>
            </a:r>
            <a:r>
              <a:rPr lang="en-US" sz="900" b="0" dirty="0">
                <a:solidFill>
                  <a:schemeClr val="bg1"/>
                </a:solidFill>
              </a:rPr>
              <a:t>                                 Montréal, 15 July </a:t>
            </a:r>
            <a:r>
              <a:rPr lang="en-US" sz="900" b="0" baseline="0" dirty="0">
                <a:solidFill>
                  <a:schemeClr val="bg1"/>
                </a:solidFill>
              </a:rPr>
              <a:t>2019	</a:t>
            </a:r>
            <a:r>
              <a:rPr lang="en-GB" sz="900" b="0" i="0" kern="1200" dirty="0">
                <a:solidFill>
                  <a:schemeClr val="bg1"/>
                </a:solidFill>
                <a:effectLst/>
                <a:latin typeface="Tahoma" pitchFamily="34" charset="0"/>
                <a:ea typeface="ＭＳ 明朝"/>
                <a:cs typeface="Times New Roman"/>
              </a:rPr>
              <a:t>Page </a:t>
            </a:r>
            <a:fld id="{9B86D3D4-4379-5047-9BED-5CCBC1CE215B}" type="slidenum">
              <a:rPr lang="en-GB" sz="900" b="0" i="0" kern="1200" smtClean="0">
                <a:solidFill>
                  <a:schemeClr val="bg1"/>
                </a:solidFill>
                <a:effectLst/>
                <a:latin typeface="Tahoma" pitchFamily="34" charset="0"/>
                <a:ea typeface="ＭＳ 明朝"/>
                <a:cs typeface="Times New Roman"/>
              </a:rPr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89225" algn="ctr"/>
                  <a:tab pos="4575175" algn="l"/>
                  <a:tab pos="8337550" algn="r"/>
                </a:tabLst>
                <a:defRPr/>
              </a:pPr>
              <a:t>‹Nr.›</a:t>
            </a:fld>
            <a:r>
              <a:rPr lang="en-GB" sz="900" b="0" i="0" kern="1200" dirty="0">
                <a:solidFill>
                  <a:schemeClr val="bg1"/>
                </a:solidFill>
                <a:effectLst/>
                <a:latin typeface="Tahoma" pitchFamily="34" charset="0"/>
                <a:ea typeface="ＭＳ 明朝"/>
                <a:cs typeface="Times New Roman"/>
              </a:rPr>
              <a:t> of 24</a:t>
            </a:r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fz-potsdam.de/en/kp-index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F8FE2D9-275C-1541-B3E0-7D5E310B3FF2}"/>
              </a:ext>
            </a:extLst>
          </p:cNvPr>
          <p:cNvSpPr txBox="1"/>
          <p:nvPr/>
        </p:nvSpPr>
        <p:spPr>
          <a:xfrm>
            <a:off x="665128" y="1146697"/>
            <a:ext cx="7813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800" b="1" dirty="0">
                <a:solidFill>
                  <a:schemeClr val="accent1"/>
                </a:solidFill>
              </a:rPr>
              <a:t>The High Cadence Planetary Geomagnetic Index </a:t>
            </a:r>
            <a:r>
              <a:rPr lang="en" sz="2800" b="1" dirty="0" err="1">
                <a:solidFill>
                  <a:schemeClr val="accent1"/>
                </a:solidFill>
              </a:rPr>
              <a:t>Hp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284291-C3FB-7C42-9FAE-0E039426FA8C}"/>
              </a:ext>
            </a:extLst>
          </p:cNvPr>
          <p:cNvSpPr txBox="1"/>
          <p:nvPr/>
        </p:nvSpPr>
        <p:spPr>
          <a:xfrm>
            <a:off x="1854413" y="2154369"/>
            <a:ext cx="5435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Claudia Stolle</a:t>
            </a:r>
            <a:r>
              <a:rPr lang="en-GB" baseline="30000" dirty="0"/>
              <a:t>1,2</a:t>
            </a:r>
            <a:r>
              <a:rPr lang="en-GB" dirty="0"/>
              <a:t>, Jürgen Matzka</a:t>
            </a:r>
            <a:r>
              <a:rPr lang="en-GB" baseline="30000" dirty="0"/>
              <a:t>1</a:t>
            </a:r>
            <a:r>
              <a:rPr lang="en-GB" dirty="0"/>
              <a:t>, </a:t>
            </a:r>
            <a:r>
              <a:rPr lang="en-GB" dirty="0" err="1"/>
              <a:t>Guram</a:t>
            </a:r>
            <a:r>
              <a:rPr lang="en-GB" dirty="0"/>
              <a:t> Kervalishvili</a:t>
            </a:r>
            <a:r>
              <a:rPr lang="en-GB" baseline="30000" dirty="0"/>
              <a:t>1</a:t>
            </a:r>
            <a:r>
              <a:rPr lang="en-GB" dirty="0"/>
              <a:t>, Jan Rauberg</a:t>
            </a:r>
            <a:r>
              <a:rPr lang="en-GB" baseline="30000" dirty="0"/>
              <a:t>1</a:t>
            </a:r>
            <a:r>
              <a:rPr lang="en-GB" dirty="0"/>
              <a:t>, Sean Bruinsma</a:t>
            </a:r>
            <a:r>
              <a:rPr lang="en-GB" baseline="30000" dirty="0"/>
              <a:t>3</a:t>
            </a:r>
            <a:r>
              <a:rPr lang="en-GB" dirty="0"/>
              <a:t>, Yosuke Yamazaki</a:t>
            </a:r>
            <a:r>
              <a:rPr lang="en-GB" baseline="30000" dirty="0"/>
              <a:t>1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1400" baseline="30000" dirty="0"/>
              <a:t>1</a:t>
            </a:r>
            <a:r>
              <a:rPr lang="en-GB" sz="1400" dirty="0"/>
              <a:t> GFZ Potsdam, Germany</a:t>
            </a:r>
          </a:p>
          <a:p>
            <a:pPr algn="ctr"/>
            <a:r>
              <a:rPr lang="en-GB" sz="1400" baseline="30000" dirty="0"/>
              <a:t>2</a:t>
            </a:r>
            <a:r>
              <a:rPr lang="en-GB" sz="1400" dirty="0"/>
              <a:t> University of Potsdam, Germany</a:t>
            </a:r>
          </a:p>
          <a:p>
            <a:pPr algn="ctr"/>
            <a:r>
              <a:rPr lang="en-GB" sz="1400" baseline="30000" dirty="0"/>
              <a:t>3</a:t>
            </a:r>
            <a:r>
              <a:rPr lang="en-GB" sz="1400" dirty="0"/>
              <a:t> CNES, Toulouse, France </a:t>
            </a:r>
          </a:p>
          <a:p>
            <a:pPr algn="ctr"/>
            <a:endParaRPr lang="en-GB" sz="1600" dirty="0"/>
          </a:p>
          <a:p>
            <a:pPr algn="ctr"/>
            <a:r>
              <a:rPr lang="en-GB" sz="1400" i="1" dirty="0">
                <a:ea typeface="Verdana" panose="020B0604030504040204" pitchFamily="34" charset="0"/>
                <a:cs typeface="Verdana" panose="020B0604030504040204" pitchFamily="34" charset="0"/>
              </a:rPr>
              <a:t>http://swami-h2020.eu/</a:t>
            </a:r>
          </a:p>
        </p:txBody>
      </p:sp>
    </p:spTree>
    <p:extLst>
      <p:ext uri="{BB962C8B-B14F-4D97-AF65-F5344CB8AC3E}">
        <p14:creationId xmlns:p14="http://schemas.microsoft.com/office/powerpoint/2010/main" val="308080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77FC87-6863-C342-8CF9-F81DBB8D1731}"/>
              </a:ext>
            </a:extLst>
          </p:cNvPr>
          <p:cNvSpPr txBox="1">
            <a:spLocks/>
          </p:cNvSpPr>
          <p:nvPr/>
        </p:nvSpPr>
        <p:spPr>
          <a:xfrm>
            <a:off x="1540664" y="284288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Local geomagnetic activity indices H, Hs, and </a:t>
            </a:r>
            <a:r>
              <a:rPr lang="en-US" sz="2000" b="1" dirty="0" err="1">
                <a:latin typeface="+mn-lt"/>
              </a:rPr>
              <a:t>Hp</a:t>
            </a:r>
            <a:endParaRPr lang="en-US" sz="2000" b="1" dirty="0"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902834-8725-4F46-98C9-63B443073994}"/>
              </a:ext>
            </a:extLst>
          </p:cNvPr>
          <p:cNvSpPr txBox="1"/>
          <p:nvPr/>
        </p:nvSpPr>
        <p:spPr>
          <a:xfrm>
            <a:off x="222335" y="1234236"/>
            <a:ext cx="8671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Based on data from 1995 – 2017 (digital 1min values available for all 13 stations since 1995)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Developed indices Hp90, Hp60, Hp30 (90, 60, 30min cadence)</a:t>
            </a:r>
          </a:p>
          <a:p>
            <a:pPr marL="214313" indent="-214313">
              <a:buFont typeface="Wingdings" pitchFamily="2" charset="2"/>
              <a:buChar char="Ø"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Wingdings" pitchFamily="2" charset="2"/>
              <a:buChar char="Ø"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Quiet-day (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Sq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variation pattern removal procedure as for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variation within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90, 60, 30-minutes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time intervals for the most disturbed field component</a:t>
            </a: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Adopt </a:t>
            </a:r>
            <a:r>
              <a:rPr lang="en-GB" sz="1400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limits such that H value distribution corresponds to the </a:t>
            </a:r>
            <a:r>
              <a:rPr lang="en-GB" sz="1400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value distribution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3BB3DBD-371B-A34B-8062-1F78FF51F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" y="2950704"/>
            <a:ext cx="2695028" cy="17966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57B3AE0-38F8-4B4D-B9A5-8C6EB9BD21A6}"/>
              </a:ext>
            </a:extLst>
          </p:cNvPr>
          <p:cNvSpPr txBox="1"/>
          <p:nvPr/>
        </p:nvSpPr>
        <p:spPr>
          <a:xfrm>
            <a:off x="5851187" y="3073803"/>
            <a:ext cx="2944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en" sz="1400" b="1" dirty="0"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400" dirty="0">
                <a:ea typeface="Verdana" panose="020B0604030504040204" pitchFamily="34" charset="0"/>
                <a:cs typeface="Verdana" panose="020B0604030504040204" pitchFamily="34" charset="0"/>
              </a:rPr>
              <a:t>Same </a:t>
            </a:r>
            <a:r>
              <a:rPr lang="de-DE" sz="1400" dirty="0" err="1">
                <a:ea typeface="Verdana" panose="020B0604030504040204" pitchFamily="34" charset="0"/>
                <a:cs typeface="Verdana" panose="020B0604030504040204" pitchFamily="34" charset="0"/>
              </a:rPr>
              <a:t>distribution</a:t>
            </a:r>
            <a:r>
              <a:rPr lang="de-DE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i="1" dirty="0" err="1">
                <a:ea typeface="Verdana" panose="020B0604030504040204" pitchFamily="34" charset="0"/>
                <a:cs typeface="Verdana" panose="020B0604030504040204" pitchFamily="34" charset="0"/>
              </a:rPr>
              <a:t>Ks</a:t>
            </a:r>
            <a:r>
              <a:rPr lang="de-DE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ea typeface="Verdana" panose="020B0604030504040204" pitchFamily="34" charset="0"/>
                <a:cs typeface="Verdana" panose="020B0604030504040204" pitchFamily="34" charset="0"/>
              </a:rPr>
              <a:t>Hs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                              example: 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Niemegk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(NGK), H60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D857F7C-2E13-B049-A81E-C1AB14E7B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96" y="2975306"/>
            <a:ext cx="2695027" cy="17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2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E6CA5AB5-09CD-E64A-91AD-DDE2325D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5" y="1107637"/>
            <a:ext cx="2506662" cy="34466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F9D9932-3322-8646-9B02-82564428A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985" y="1107635"/>
            <a:ext cx="2506662" cy="34466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7E3004F-1DB9-0447-8C11-BA79D40F6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398" y="1107637"/>
            <a:ext cx="2506662" cy="34466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0B0DD5B-F55B-1B42-86B1-1927A9233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382" y="1107636"/>
            <a:ext cx="2506663" cy="34466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A76A609B-1FD8-474B-BE6C-26EC9827CA9A}"/>
              </a:ext>
            </a:extLst>
          </p:cNvPr>
          <p:cNvCxnSpPr>
            <a:cxnSpLocks/>
          </p:cNvCxnSpPr>
          <p:nvPr/>
        </p:nvCxnSpPr>
        <p:spPr>
          <a:xfrm flipV="1">
            <a:off x="374713" y="3321687"/>
            <a:ext cx="8445196" cy="1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106332F3-4F58-304B-B8C7-9529C11F7797}"/>
              </a:ext>
            </a:extLst>
          </p:cNvPr>
          <p:cNvSpPr txBox="1">
            <a:spLocks/>
          </p:cNvSpPr>
          <p:nvPr/>
        </p:nvSpPr>
        <p:spPr>
          <a:xfrm>
            <a:off x="1557584" y="265434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Limits to convert from </a:t>
            </a:r>
            <a:r>
              <a:rPr lang="en-US" sz="2000" b="1" dirty="0" err="1">
                <a:latin typeface="+mn-lt"/>
              </a:rPr>
              <a:t>nT</a:t>
            </a:r>
            <a:r>
              <a:rPr lang="en-US" sz="2000" b="1" dirty="0">
                <a:latin typeface="+mn-lt"/>
              </a:rPr>
              <a:t>-range values to Hs indices </a:t>
            </a:r>
          </a:p>
        </p:txBody>
      </p:sp>
    </p:spTree>
    <p:extLst>
      <p:ext uri="{BB962C8B-B14F-4D97-AF65-F5344CB8AC3E}">
        <p14:creationId xmlns:p14="http://schemas.microsoft.com/office/powerpoint/2010/main" val="193562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BA5FA55-71C2-DF48-A5DC-8BB55B67B19D}"/>
              </a:ext>
            </a:extLst>
          </p:cNvPr>
          <p:cNvSpPr txBox="1"/>
          <p:nvPr/>
        </p:nvSpPr>
        <p:spPr>
          <a:xfrm>
            <a:off x="222335" y="1234236"/>
            <a:ext cx="86719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Based on data from 1995 – 2017 (digital 1min values available for all 13 stations since 1995)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Developed indices Hp90, Hp60, Hp30 (90, 60, 30min cadence)</a:t>
            </a:r>
          </a:p>
          <a:p>
            <a:pPr marL="214313" indent="-214313">
              <a:buFont typeface="Wingdings" pitchFamily="2" charset="2"/>
              <a:buChar char="Ø"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Wingdings" pitchFamily="2" charset="2"/>
              <a:buChar char="Ø"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Quiet-day (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Sq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variation pattern removal procedure as for K</a:t>
            </a: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variation within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90, 60, 30-minutes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time intervals for the most disturbed field component</a:t>
            </a: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Adopt K limits such that H value distribution corresponds to the K value distribution</a:t>
            </a: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H normalized to Hs using the normalization table for K to Ks </a:t>
            </a: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Averaging to 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Hp</a:t>
            </a:r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Map mean value of Hs to </a:t>
            </a:r>
            <a:r>
              <a:rPr lang="en" sz="1400" dirty="0" err="1">
                <a:ea typeface="Verdana" panose="020B0604030504040204" pitchFamily="34" charset="0"/>
                <a:cs typeface="Verdana" panose="020B0604030504040204" pitchFamily="34" charset="0"/>
              </a:rPr>
              <a:t>Hp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 index value in such a way that the distribution of </a:t>
            </a:r>
            <a:r>
              <a:rPr lang="en" sz="1400" dirty="0" err="1">
                <a:ea typeface="Verdana" panose="020B0604030504040204" pitchFamily="34" charset="0"/>
                <a:cs typeface="Verdana" panose="020B0604030504040204" pitchFamily="34" charset="0"/>
              </a:rPr>
              <a:t>Hp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 is similar to </a:t>
            </a:r>
            <a:r>
              <a:rPr lang="en" sz="1400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E03F0-24D1-1C42-A435-7E5473FC9DB8}"/>
              </a:ext>
            </a:extLst>
          </p:cNvPr>
          <p:cNvSpPr txBox="1">
            <a:spLocks/>
          </p:cNvSpPr>
          <p:nvPr/>
        </p:nvSpPr>
        <p:spPr>
          <a:xfrm>
            <a:off x="1540664" y="284288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Local geomagnetic activity indices H, Hs, and </a:t>
            </a:r>
            <a:r>
              <a:rPr lang="en-US" sz="2000" b="1" dirty="0" err="1">
                <a:latin typeface="+mn-lt"/>
              </a:rPr>
              <a:t>Hp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57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0CC6A6-14C0-444E-8935-CCF6B004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4849"/>
            <a:ext cx="7621157" cy="42339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62AE26F-6D58-6B45-A21F-FA035B49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65" y="1696824"/>
            <a:ext cx="4462650" cy="24792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F18B215-C37C-4142-A91F-DE270F18CF89}"/>
              </a:ext>
            </a:extLst>
          </p:cNvPr>
          <p:cNvSpPr txBox="1">
            <a:spLocks/>
          </p:cNvSpPr>
          <p:nvPr/>
        </p:nvSpPr>
        <p:spPr>
          <a:xfrm>
            <a:off x="1541703" y="284288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Density distribution of </a:t>
            </a:r>
            <a:r>
              <a:rPr lang="en-US" sz="2000" b="1" i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 and </a:t>
            </a:r>
            <a:r>
              <a:rPr lang="en-US" sz="2000" b="1" dirty="0" err="1">
                <a:latin typeface="+mn-lt"/>
              </a:rPr>
              <a:t>Hp</a:t>
            </a:r>
            <a:r>
              <a:rPr lang="en-US" sz="2000" b="1" dirty="0">
                <a:latin typeface="+mn-lt"/>
              </a:rPr>
              <a:t> indices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F58FFB-489F-F34E-8309-3E127FECB96A}"/>
              </a:ext>
            </a:extLst>
          </p:cNvPr>
          <p:cNvSpPr txBox="1"/>
          <p:nvPr/>
        </p:nvSpPr>
        <p:spPr>
          <a:xfrm>
            <a:off x="6499365" y="2263973"/>
            <a:ext cx="1733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66 Hp60 values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25F1BB-6021-D349-A8D9-E42AAC1CD5BE}"/>
              </a:ext>
            </a:extLst>
          </p:cNvPr>
          <p:cNvSpPr txBox="1"/>
          <p:nvPr/>
        </p:nvSpPr>
        <p:spPr>
          <a:xfrm>
            <a:off x="821326" y="933354"/>
            <a:ext cx="1871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ca. 22,000 Hp60 values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270B6A-0B2C-3F42-9D3D-D611FEBB6458}"/>
              </a:ext>
            </a:extLst>
          </p:cNvPr>
          <p:cNvSpPr txBox="1"/>
          <p:nvPr/>
        </p:nvSpPr>
        <p:spPr>
          <a:xfrm>
            <a:off x="7474333" y="3286012"/>
            <a:ext cx="1522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18 Hp60 values</a:t>
            </a:r>
          </a:p>
        </p:txBody>
      </p:sp>
    </p:spTree>
    <p:extLst>
      <p:ext uri="{BB962C8B-B14F-4D97-AF65-F5344CB8AC3E}">
        <p14:creationId xmlns:p14="http://schemas.microsoft.com/office/powerpoint/2010/main" val="408096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EB5899E-76C4-2446-92AA-05C41E21996D}"/>
              </a:ext>
            </a:extLst>
          </p:cNvPr>
          <p:cNvGrpSpPr/>
          <p:nvPr/>
        </p:nvGrpSpPr>
        <p:grpSpPr>
          <a:xfrm>
            <a:off x="-44761" y="1382003"/>
            <a:ext cx="9168093" cy="3099651"/>
            <a:chOff x="-59681" y="1540517"/>
            <a:chExt cx="12224124" cy="4132868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91F039B-627B-6F4C-AC44-2CF26D234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9681" y="1540517"/>
              <a:ext cx="4132868" cy="41328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CDC8286-0EDB-CA4B-A611-8B936EC7E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5947" y="1540517"/>
              <a:ext cx="4132868" cy="41328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F6F2C08-7C8F-E743-A479-E3B084366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1576" y="1540517"/>
              <a:ext cx="4132867" cy="413286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Title 4">
            <a:extLst>
              <a:ext uri="{FF2B5EF4-FFF2-40B4-BE49-F238E27FC236}">
                <a16:creationId xmlns:a16="http://schemas.microsoft.com/office/drawing/2014/main" id="{18F6AF96-5219-8147-9BCD-9922CA6172A8}"/>
              </a:ext>
            </a:extLst>
          </p:cNvPr>
          <p:cNvSpPr txBox="1">
            <a:spLocks/>
          </p:cNvSpPr>
          <p:nvPr/>
        </p:nvSpPr>
        <p:spPr>
          <a:xfrm>
            <a:off x="1532273" y="197446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i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 vs. </a:t>
            </a:r>
            <a:r>
              <a:rPr lang="en-US" sz="2000" b="1" dirty="0" err="1">
                <a:latin typeface="+mn-lt"/>
              </a:rPr>
              <a:t>Hp</a:t>
            </a:r>
            <a:r>
              <a:rPr lang="en-US" sz="2000" b="1" dirty="0">
                <a:latin typeface="+mn-lt"/>
              </a:rPr>
              <a:t> indices :  1995 – 2017</a:t>
            </a:r>
          </a:p>
        </p:txBody>
      </p:sp>
    </p:spTree>
    <p:extLst>
      <p:ext uri="{BB962C8B-B14F-4D97-AF65-F5344CB8AC3E}">
        <p14:creationId xmlns:p14="http://schemas.microsoft.com/office/powerpoint/2010/main" val="21063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BAC9301-AA64-084C-B6AB-21AE4DF93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095" y="943841"/>
            <a:ext cx="4189393" cy="3959312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765C5CF-888E-5C43-BA3F-103EB450A48D}"/>
              </a:ext>
            </a:extLst>
          </p:cNvPr>
          <p:cNvSpPr txBox="1">
            <a:spLocks/>
          </p:cNvSpPr>
          <p:nvPr/>
        </p:nvSpPr>
        <p:spPr>
          <a:xfrm>
            <a:off x="749137" y="91531"/>
            <a:ext cx="7625813" cy="77573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i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, Hp30 indices vs. AE, AMPERE Total current, PCI, </a:t>
            </a:r>
          </a:p>
          <a:p>
            <a:r>
              <a:rPr lang="en-US" sz="2000" b="1" dirty="0">
                <a:latin typeface="+mn-lt"/>
              </a:rPr>
              <a:t>Newell coupling function  :  1995 – 2017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523FA4-C312-704E-BC48-E308477B2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74" y="943840"/>
            <a:ext cx="4189393" cy="3959313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7C275D3F-E775-354A-B145-02EEDF2465E0}"/>
              </a:ext>
            </a:extLst>
          </p:cNvPr>
          <p:cNvCxnSpPr/>
          <p:nvPr/>
        </p:nvCxnSpPr>
        <p:spPr>
          <a:xfrm>
            <a:off x="4506014" y="1046375"/>
            <a:ext cx="0" cy="37141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53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F59-062F-D246-88D5-DA60886CAAF2}"/>
              </a:ext>
            </a:extLst>
          </p:cNvPr>
          <p:cNvSpPr txBox="1">
            <a:spLocks/>
          </p:cNvSpPr>
          <p:nvPr/>
        </p:nvSpPr>
        <p:spPr>
          <a:xfrm>
            <a:off x="1400370" y="148902"/>
            <a:ext cx="6079454" cy="69950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Geomagnetic variations at 13 </a:t>
            </a:r>
            <a:r>
              <a:rPr lang="en-US" sz="2000" b="1" i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 stations and </a:t>
            </a:r>
            <a:r>
              <a:rPr lang="en-US" sz="2000" b="1" i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 index 2017 – 09 – 07/08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55E7C8E-EC9B-F045-9AE2-CF5116E34C9E}"/>
              </a:ext>
            </a:extLst>
          </p:cNvPr>
          <p:cNvGrpSpPr/>
          <p:nvPr/>
        </p:nvGrpSpPr>
        <p:grpSpPr>
          <a:xfrm>
            <a:off x="675541" y="925558"/>
            <a:ext cx="7676606" cy="4127209"/>
            <a:chOff x="1297712" y="1085814"/>
            <a:chExt cx="6806271" cy="3828527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0D5AEBF-AF27-DE46-8D6A-056BD3971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7712" y="1085814"/>
              <a:ext cx="6806271" cy="3828527"/>
            </a:xfrm>
            <a:prstGeom prst="rect">
              <a:avLst/>
            </a:prstGeom>
          </p:spPr>
        </p:pic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D8B435E1-8067-4C44-B83F-B0E909A8697F}"/>
                </a:ext>
              </a:extLst>
            </p:cNvPr>
            <p:cNvCxnSpPr/>
            <p:nvPr/>
          </p:nvCxnSpPr>
          <p:spPr>
            <a:xfrm flipV="1">
              <a:off x="3549191" y="1399880"/>
              <a:ext cx="0" cy="3082565"/>
            </a:xfrm>
            <a:prstGeom prst="line">
              <a:avLst/>
            </a:prstGeom>
            <a:ln w="571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8FAA44E2-A45F-1E47-A9FA-1A6E74CF8503}"/>
                </a:ext>
              </a:extLst>
            </p:cNvPr>
            <p:cNvCxnSpPr/>
            <p:nvPr/>
          </p:nvCxnSpPr>
          <p:spPr>
            <a:xfrm flipV="1">
              <a:off x="5819873" y="1399880"/>
              <a:ext cx="0" cy="3082565"/>
            </a:xfrm>
            <a:prstGeom prst="line">
              <a:avLst/>
            </a:prstGeom>
            <a:ln w="571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C7ADB260-4424-E349-9337-6BFAF7632721}"/>
                </a:ext>
              </a:extLst>
            </p:cNvPr>
            <p:cNvCxnSpPr/>
            <p:nvPr/>
          </p:nvCxnSpPr>
          <p:spPr>
            <a:xfrm flipV="1">
              <a:off x="4115978" y="1422267"/>
              <a:ext cx="0" cy="3082565"/>
            </a:xfrm>
            <a:prstGeom prst="line">
              <a:avLst/>
            </a:prstGeom>
            <a:ln w="571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E8D913D5-D235-7840-AEB4-97A5B783E1DA}"/>
                </a:ext>
              </a:extLst>
            </p:cNvPr>
            <p:cNvCxnSpPr/>
            <p:nvPr/>
          </p:nvCxnSpPr>
          <p:spPr>
            <a:xfrm flipV="1">
              <a:off x="6344238" y="1415197"/>
              <a:ext cx="0" cy="3082565"/>
            </a:xfrm>
            <a:prstGeom prst="line">
              <a:avLst/>
            </a:prstGeom>
            <a:ln w="5715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833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DB4AE68-C1C9-D74F-B987-8DAA93F628C2}"/>
              </a:ext>
            </a:extLst>
          </p:cNvPr>
          <p:cNvGrpSpPr/>
          <p:nvPr/>
        </p:nvGrpSpPr>
        <p:grpSpPr>
          <a:xfrm>
            <a:off x="452487" y="678731"/>
            <a:ext cx="8267306" cy="4353840"/>
            <a:chOff x="850739" y="1077127"/>
            <a:chExt cx="7529430" cy="376471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4998090-BADF-7D40-86FD-E7D4BBF08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739" y="1077127"/>
              <a:ext cx="7529430" cy="3764715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239C07C-CCC1-BB4F-A954-705B5A9BA4D1}"/>
                </a:ext>
              </a:extLst>
            </p:cNvPr>
            <p:cNvSpPr/>
            <p:nvPr/>
          </p:nvSpPr>
          <p:spPr>
            <a:xfrm>
              <a:off x="4396526" y="1686278"/>
              <a:ext cx="532297" cy="2515836"/>
            </a:xfrm>
            <a:prstGeom prst="rect">
              <a:avLst/>
            </a:prstGeom>
            <a:solidFill>
              <a:srgbClr val="4472C4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92C22DC-1A39-8345-897C-F5D8BABC632D}"/>
                </a:ext>
              </a:extLst>
            </p:cNvPr>
            <p:cNvSpPr/>
            <p:nvPr/>
          </p:nvSpPr>
          <p:spPr>
            <a:xfrm>
              <a:off x="6322357" y="1714500"/>
              <a:ext cx="415901" cy="2515836"/>
            </a:xfrm>
            <a:prstGeom prst="rect">
              <a:avLst/>
            </a:prstGeom>
            <a:solidFill>
              <a:srgbClr val="4472C4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/>
            </a:p>
          </p:txBody>
        </p:sp>
      </p:grpSp>
      <p:sp>
        <p:nvSpPr>
          <p:cNvPr id="8" name="Title 4">
            <a:extLst>
              <a:ext uri="{FF2B5EF4-FFF2-40B4-BE49-F238E27FC236}">
                <a16:creationId xmlns:a16="http://schemas.microsoft.com/office/drawing/2014/main" id="{CF232E47-5FD7-174C-A75D-12E9644456FD}"/>
              </a:ext>
            </a:extLst>
          </p:cNvPr>
          <p:cNvSpPr txBox="1">
            <a:spLocks/>
          </p:cNvSpPr>
          <p:nvPr/>
        </p:nvSpPr>
        <p:spPr>
          <a:xfrm>
            <a:off x="1532273" y="205199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i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Hp</a:t>
            </a:r>
            <a:r>
              <a:rPr lang="en-US" sz="2000" b="1" dirty="0">
                <a:latin typeface="+mn-lt"/>
              </a:rPr>
              <a:t> indices:  2017 – 09 – 07/08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FA1BA1-918E-104F-A61A-C3A7D8AA076D}"/>
              </a:ext>
            </a:extLst>
          </p:cNvPr>
          <p:cNvSpPr txBox="1"/>
          <p:nvPr/>
        </p:nvSpPr>
        <p:spPr>
          <a:xfrm>
            <a:off x="5944364" y="679027"/>
            <a:ext cx="3858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0210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CF232E47-5FD7-174C-A75D-12E9644456FD}"/>
              </a:ext>
            </a:extLst>
          </p:cNvPr>
          <p:cNvSpPr txBox="1">
            <a:spLocks/>
          </p:cNvSpPr>
          <p:nvPr/>
        </p:nvSpPr>
        <p:spPr>
          <a:xfrm>
            <a:off x="1532273" y="205199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Hemispheric power:  2017 – 09 – 07/08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FA1BA1-918E-104F-A61A-C3A7D8AA076D}"/>
              </a:ext>
            </a:extLst>
          </p:cNvPr>
          <p:cNvSpPr txBox="1"/>
          <p:nvPr/>
        </p:nvSpPr>
        <p:spPr>
          <a:xfrm>
            <a:off x="5944364" y="679027"/>
            <a:ext cx="3858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ACDF7D-D700-8348-A939-6BB83673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7" y="679027"/>
            <a:ext cx="7225405" cy="41212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0AC8B4-0E8C-E445-86F6-DCA7FF3AB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541" y="1623882"/>
            <a:ext cx="2455265" cy="105600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7DD3A4-7853-EC4B-95D6-1B646DBB6EA4}"/>
              </a:ext>
            </a:extLst>
          </p:cNvPr>
          <p:cNvSpPr txBox="1"/>
          <p:nvPr/>
        </p:nvSpPr>
        <p:spPr>
          <a:xfrm>
            <a:off x="1616267" y="2698574"/>
            <a:ext cx="247411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/>
              <a:t>After Zhang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Paxton</a:t>
            </a:r>
            <a:r>
              <a:rPr lang="de-DE" sz="1000" dirty="0"/>
              <a:t> (2008)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624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CF232E47-5FD7-174C-A75D-12E9644456FD}"/>
              </a:ext>
            </a:extLst>
          </p:cNvPr>
          <p:cNvSpPr txBox="1">
            <a:spLocks/>
          </p:cNvSpPr>
          <p:nvPr/>
        </p:nvSpPr>
        <p:spPr>
          <a:xfrm>
            <a:off x="1532273" y="205199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Hemispheric power:  2017 – 09 – 07/08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FA1BA1-918E-104F-A61A-C3A7D8AA076D}"/>
              </a:ext>
            </a:extLst>
          </p:cNvPr>
          <p:cNvSpPr txBox="1"/>
          <p:nvPr/>
        </p:nvSpPr>
        <p:spPr>
          <a:xfrm>
            <a:off x="5944364" y="679027"/>
            <a:ext cx="3858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ACDF7D-D700-8348-A939-6BB83673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7" y="679027"/>
            <a:ext cx="7225405" cy="412128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44CC84F-B4E5-704A-B7F8-DBB4D9455AAC}"/>
              </a:ext>
            </a:extLst>
          </p:cNvPr>
          <p:cNvSpPr txBox="1"/>
          <p:nvPr/>
        </p:nvSpPr>
        <p:spPr>
          <a:xfrm>
            <a:off x="1607687" y="1532259"/>
            <a:ext cx="247411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Kp</a:t>
            </a:r>
            <a:r>
              <a:rPr lang="en-GB" sz="1400" dirty="0"/>
              <a:t> and </a:t>
            </a:r>
            <a:r>
              <a:rPr lang="en-GB" sz="1400" dirty="0" err="1"/>
              <a:t>Hp</a:t>
            </a:r>
            <a:r>
              <a:rPr lang="en-GB" sz="1400" i="1" dirty="0"/>
              <a:t> </a:t>
            </a:r>
            <a:r>
              <a:rPr lang="en-GB" sz="1400" dirty="0"/>
              <a:t>are interpolated to 30sec, as done for TIEGCM runs at </a:t>
            </a:r>
            <a:r>
              <a:rPr lang="en" sz="1400" dirty="0"/>
              <a:t>2.5˚x2.5˚ resolution under storm conditions.</a:t>
            </a:r>
            <a:r>
              <a:rPr lang="en-GB" sz="1400" dirty="0"/>
              <a:t> 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268041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DB03CCA-0478-8E43-BEE3-DF9E4E241C75}"/>
              </a:ext>
            </a:extLst>
          </p:cNvPr>
          <p:cNvSpPr txBox="1">
            <a:spLocks/>
          </p:cNvSpPr>
          <p:nvPr/>
        </p:nvSpPr>
        <p:spPr>
          <a:xfrm>
            <a:off x="1628989" y="221849"/>
            <a:ext cx="5886022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Geomagnetic indices </a:t>
            </a:r>
            <a:r>
              <a:rPr lang="en-US" sz="2000" b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Dst</a:t>
            </a:r>
            <a:r>
              <a:rPr lang="en-US" sz="2000" b="1" dirty="0">
                <a:latin typeface="+mn-lt"/>
              </a:rPr>
              <a:t>, AE : 2017 – 09 – 07/08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113D5EF-8668-F24E-92D3-F4F109056390}"/>
              </a:ext>
            </a:extLst>
          </p:cNvPr>
          <p:cNvSpPr txBox="1"/>
          <p:nvPr/>
        </p:nvSpPr>
        <p:spPr>
          <a:xfrm>
            <a:off x="151279" y="1409224"/>
            <a:ext cx="1603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Subauroral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- and mid-latitudes</a:t>
            </a:r>
          </a:p>
          <a:p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time res.: 3hs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72A6E2-EDC4-3B47-99F1-16B9CB4C7A9F}"/>
              </a:ext>
            </a:extLst>
          </p:cNvPr>
          <p:cNvSpPr txBox="1"/>
          <p:nvPr/>
        </p:nvSpPr>
        <p:spPr>
          <a:xfrm>
            <a:off x="151279" y="2465634"/>
            <a:ext cx="1700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Low-latitudes/ magnetosphere</a:t>
            </a:r>
          </a:p>
          <a:p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time res.: 1h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69131-0209-D943-AB74-C491E5C2EA9C}"/>
              </a:ext>
            </a:extLst>
          </p:cNvPr>
          <p:cNvSpPr txBox="1"/>
          <p:nvPr/>
        </p:nvSpPr>
        <p:spPr>
          <a:xfrm>
            <a:off x="151279" y="3719572"/>
            <a:ext cx="160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Auroral-latitudes</a:t>
            </a:r>
          </a:p>
          <a:p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time res.: 1min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000F33-F334-A24B-8110-F479B287A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16" y="1124577"/>
            <a:ext cx="7234210" cy="36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7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CF232E47-5FD7-174C-A75D-12E9644456FD}"/>
              </a:ext>
            </a:extLst>
          </p:cNvPr>
          <p:cNvSpPr txBox="1">
            <a:spLocks/>
          </p:cNvSpPr>
          <p:nvPr/>
        </p:nvSpPr>
        <p:spPr>
          <a:xfrm>
            <a:off x="1532273" y="205199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Hemispheric power:  2017 – 09 – 07/08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FA1BA1-918E-104F-A61A-C3A7D8AA076D}"/>
              </a:ext>
            </a:extLst>
          </p:cNvPr>
          <p:cNvSpPr txBox="1"/>
          <p:nvPr/>
        </p:nvSpPr>
        <p:spPr>
          <a:xfrm>
            <a:off x="5944364" y="679027"/>
            <a:ext cx="3858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ACDF7D-D700-8348-A939-6BB83673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7" y="679027"/>
            <a:ext cx="7225405" cy="412128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8652C46-0E01-1042-A22E-D449E07107FC}"/>
              </a:ext>
            </a:extLst>
          </p:cNvPr>
          <p:cNvSpPr txBox="1"/>
          <p:nvPr/>
        </p:nvSpPr>
        <p:spPr>
          <a:xfrm>
            <a:off x="1579405" y="1475064"/>
            <a:ext cx="247411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Integrated total energy input:</a:t>
            </a:r>
          </a:p>
          <a:p>
            <a:endParaRPr lang="en-GB" sz="1400" dirty="0"/>
          </a:p>
          <a:p>
            <a:r>
              <a:rPr lang="en-GB" sz="1400" i="1" dirty="0" err="1"/>
              <a:t>Kp</a:t>
            </a:r>
            <a:r>
              <a:rPr lang="en-GB" sz="1400" dirty="0"/>
              <a:t>: 	</a:t>
            </a:r>
            <a:r>
              <a:rPr lang="de-DE" sz="1400" dirty="0"/>
              <a:t>1.59e7   GJ </a:t>
            </a:r>
          </a:p>
          <a:p>
            <a:r>
              <a:rPr lang="de-DE" sz="1400" dirty="0"/>
              <a:t>Hp90: 1.54e7  GJ (-3.1%)</a:t>
            </a:r>
          </a:p>
          <a:p>
            <a:r>
              <a:rPr lang="de-DE" sz="1400" dirty="0"/>
              <a:t>Hp60: 1.51e7  GJ (-4.6%)</a:t>
            </a:r>
          </a:p>
          <a:p>
            <a:r>
              <a:rPr lang="de-DE" sz="1400" dirty="0"/>
              <a:t>Hp30: 1.52e7  GJ (-4.0%)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5669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641D91B-AFDE-354D-A4B3-A1B4620BAD00}"/>
              </a:ext>
            </a:extLst>
          </p:cNvPr>
          <p:cNvSpPr txBox="1"/>
          <p:nvPr/>
        </p:nvSpPr>
        <p:spPr>
          <a:xfrm>
            <a:off x="2767378" y="195016"/>
            <a:ext cx="3375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4D95"/>
                </a:solidFill>
              </a:rPr>
              <a:t>Storm cases with </a:t>
            </a:r>
            <a:r>
              <a:rPr lang="en-GB" sz="2000" b="1" dirty="0" err="1">
                <a:solidFill>
                  <a:srgbClr val="004D95"/>
                </a:solidFill>
              </a:rPr>
              <a:t>Dst</a:t>
            </a:r>
            <a:r>
              <a:rPr lang="en-GB" sz="2000" b="1" dirty="0">
                <a:solidFill>
                  <a:srgbClr val="004D95"/>
                </a:solidFill>
              </a:rPr>
              <a:t> &lt; -300nT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6F938F-6459-6D4F-8BE0-FFC6038D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79" y="653581"/>
            <a:ext cx="7062194" cy="42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45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641D91B-AFDE-354D-A4B3-A1B4620BAD00}"/>
              </a:ext>
            </a:extLst>
          </p:cNvPr>
          <p:cNvSpPr txBox="1"/>
          <p:nvPr/>
        </p:nvSpPr>
        <p:spPr>
          <a:xfrm>
            <a:off x="2767378" y="195016"/>
            <a:ext cx="3375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4D95"/>
                </a:solidFill>
              </a:rPr>
              <a:t>Storm cases with </a:t>
            </a:r>
            <a:r>
              <a:rPr lang="en-GB" sz="2000" b="1" dirty="0" err="1">
                <a:solidFill>
                  <a:srgbClr val="004D95"/>
                </a:solidFill>
              </a:rPr>
              <a:t>Dst</a:t>
            </a:r>
            <a:r>
              <a:rPr lang="en-GB" sz="2000" b="1" dirty="0">
                <a:solidFill>
                  <a:srgbClr val="004D95"/>
                </a:solidFill>
              </a:rPr>
              <a:t> &lt; -300nT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6F938F-6459-6D4F-8BE0-FFC6038D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1" y="653581"/>
            <a:ext cx="6933610" cy="42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9B28BA-1C6F-3D49-9BE4-A4981E530302}"/>
              </a:ext>
            </a:extLst>
          </p:cNvPr>
          <p:cNvSpPr txBox="1"/>
          <p:nvPr/>
        </p:nvSpPr>
        <p:spPr>
          <a:xfrm>
            <a:off x="537328" y="822858"/>
            <a:ext cx="8069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GB" sz="1400" b="1" dirty="0" err="1">
                <a:ea typeface="Verdana" panose="020B0604030504040204" pitchFamily="34" charset="0"/>
                <a:cs typeface="Verdana" panose="020B0604030504040204" pitchFamily="34" charset="0"/>
              </a:rPr>
              <a:t>Hp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 indices 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based on </a:t>
            </a:r>
            <a:r>
              <a:rPr lang="en-GB" sz="1400" i="1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algorithm with very good representation of geomagnetic activity at increased time resolution:</a:t>
            </a:r>
          </a:p>
          <a:p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similar </a:t>
            </a:r>
            <a:r>
              <a:rPr lang="en" sz="1400" b="1" dirty="0">
                <a:ea typeface="Verdana" panose="020B0604030504040204" pitchFamily="34" charset="0"/>
                <a:cs typeface="Verdana" panose="020B0604030504040204" pitchFamily="34" charset="0"/>
              </a:rPr>
              <a:t>density distribution 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compared to </a:t>
            </a:r>
            <a:r>
              <a:rPr lang="en" sz="1400" i="1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 index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de-DE" sz="1400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" sz="1400" dirty="0" err="1">
                <a:ea typeface="Verdana" panose="020B0604030504040204" pitchFamily="34" charset="0"/>
                <a:cs typeface="Verdana" panose="020B0604030504040204" pitchFamily="34" charset="0"/>
              </a:rPr>
              <a:t>ood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 correlation to other, </a:t>
            </a:r>
            <a:r>
              <a:rPr lang="en" sz="1400" b="1" dirty="0">
                <a:ea typeface="Verdana" panose="020B0604030504040204" pitchFamily="34" charset="0"/>
                <a:cs typeface="Verdana" panose="020B0604030504040204" pitchFamily="34" charset="0"/>
              </a:rPr>
              <a:t>independent geomagnetic indices and solar wind data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integrated </a:t>
            </a:r>
            <a:r>
              <a:rPr lang="en" sz="1400" b="1" dirty="0">
                <a:ea typeface="Verdana" panose="020B0604030504040204" pitchFamily="34" charset="0"/>
                <a:cs typeface="Verdana" panose="020B0604030504040204" pitchFamily="34" charset="0"/>
              </a:rPr>
              <a:t>hemispheric p</a:t>
            </a:r>
            <a:r>
              <a:rPr lang="de-DE" sz="1400" b="1" dirty="0" err="1">
                <a:ea typeface="Verdana" panose="020B0604030504040204" pitchFamily="34" charset="0"/>
                <a:cs typeface="Verdana" panose="020B0604030504040204" pitchFamily="34" charset="0"/>
              </a:rPr>
              <a:t>ow</a:t>
            </a:r>
            <a:r>
              <a:rPr lang="en" sz="1400" b="1" dirty="0" err="1"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 differs within about 4% at September 7/8, 2019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41D91B-AFDE-354D-A4B3-A1B4620BAD00}"/>
              </a:ext>
            </a:extLst>
          </p:cNvPr>
          <p:cNvSpPr txBox="1"/>
          <p:nvPr/>
        </p:nvSpPr>
        <p:spPr>
          <a:xfrm>
            <a:off x="3021430" y="253471"/>
            <a:ext cx="285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4D95"/>
                </a:solidFill>
              </a:rPr>
              <a:t>Summary and conclusion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772443-9F7E-8348-90AD-BEC96E607571}"/>
              </a:ext>
            </a:extLst>
          </p:cNvPr>
          <p:cNvGrpSpPr/>
          <p:nvPr/>
        </p:nvGrpSpPr>
        <p:grpSpPr>
          <a:xfrm>
            <a:off x="1970202" y="2130459"/>
            <a:ext cx="5005634" cy="2865402"/>
            <a:chOff x="4685122" y="2327560"/>
            <a:chExt cx="4458878" cy="251747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2A883C2-C3F0-BE4B-BFC7-C0103809B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5122" y="2496837"/>
              <a:ext cx="4458878" cy="234819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EEA1660-270E-2249-94D2-462553041865}"/>
                </a:ext>
              </a:extLst>
            </p:cNvPr>
            <p:cNvSpPr txBox="1"/>
            <p:nvPr/>
          </p:nvSpPr>
          <p:spPr>
            <a:xfrm>
              <a:off x="7669469" y="2327560"/>
              <a:ext cx="3858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1033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89B28BA-1C6F-3D49-9BE4-A4981E530302}"/>
              </a:ext>
            </a:extLst>
          </p:cNvPr>
          <p:cNvSpPr txBox="1"/>
          <p:nvPr/>
        </p:nvSpPr>
        <p:spPr>
          <a:xfrm>
            <a:off x="644307" y="592149"/>
            <a:ext cx="86538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Test dataset available from GFZ, see link on: 	       </a:t>
            </a:r>
          </a:p>
          <a:p>
            <a:endParaRPr lang="en-GB" sz="14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http://swami-h2020.eu/</a:t>
            </a:r>
          </a:p>
          <a:p>
            <a:endParaRPr lang="en-GB" sz="14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Content:</a:t>
            </a:r>
          </a:p>
          <a:p>
            <a:pPr marL="271463" lvl="1" indent="-263525">
              <a:buFont typeface="Wingdings" pitchFamily="2" charset="2"/>
              <a:buChar char="Ø"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Years 2003,2004,2005,2017</a:t>
            </a:r>
          </a:p>
          <a:p>
            <a:pPr marL="271463" lvl="1" indent="-263525">
              <a:buFont typeface="Wingdings" pitchFamily="2" charset="2"/>
              <a:buChar char="Ø"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Hp90, Hp60, Hp30, ap90, ap60, ap30</a:t>
            </a:r>
          </a:p>
          <a:p>
            <a:pPr marL="271463" lvl="1" indent="-263525">
              <a:buFont typeface="Wingdings" pitchFamily="2" charset="2"/>
              <a:buChar char="Ø"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Technical note and this presentation</a:t>
            </a:r>
          </a:p>
          <a:p>
            <a:pPr marL="271463" lvl="1" indent="-263525">
              <a:buFont typeface="Wingdings" pitchFamily="2" charset="2"/>
              <a:buChar char="Ø"/>
            </a:pPr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Feedback welcome!</a:t>
            </a:r>
          </a:p>
          <a:p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e-DE" sz="1400" dirty="0"/>
              <a:t>DOI: 10.5880/GFZ.2.3.2019.002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e-DE" sz="1400" dirty="0"/>
              <a:t>CC-BY 4.0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41D91B-AFDE-354D-A4B3-A1B4620BAD00}"/>
              </a:ext>
            </a:extLst>
          </p:cNvPr>
          <p:cNvSpPr txBox="1"/>
          <p:nvPr/>
        </p:nvSpPr>
        <p:spPr>
          <a:xfrm>
            <a:off x="3021430" y="253471"/>
            <a:ext cx="3543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4D95"/>
                </a:solidFill>
              </a:rPr>
              <a:t>Welcome to use the new index!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051B20-07A1-CA49-B631-7EDA289438A0}"/>
              </a:ext>
            </a:extLst>
          </p:cNvPr>
          <p:cNvSpPr txBox="1"/>
          <p:nvPr/>
        </p:nvSpPr>
        <p:spPr>
          <a:xfrm>
            <a:off x="4376794" y="2274203"/>
            <a:ext cx="4251488" cy="160043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" sz="1400" b="1" dirty="0"/>
              <a:t>Disclaimer to users of the </a:t>
            </a:r>
            <a:r>
              <a:rPr lang="en" sz="1400" b="1" dirty="0" err="1"/>
              <a:t>Hp</a:t>
            </a:r>
            <a:r>
              <a:rPr lang="en" sz="1400" b="1" dirty="0"/>
              <a:t> indices test dataset:</a:t>
            </a:r>
          </a:p>
          <a:p>
            <a:br>
              <a:rPr lang="en" sz="1400" b="1" dirty="0"/>
            </a:br>
            <a:r>
              <a:rPr lang="en" sz="1400" dirty="0"/>
              <a:t>Please carefully test and validate all your model output and services for which you use the </a:t>
            </a:r>
            <a:r>
              <a:rPr lang="en" sz="1400" dirty="0" err="1"/>
              <a:t>Hp</a:t>
            </a:r>
            <a:r>
              <a:rPr lang="en" sz="1400" dirty="0"/>
              <a:t> indices (including the ap90, ap60, ap30) as input parameter. This is especially true when these models and services were originally derived or parameterized with the </a:t>
            </a:r>
            <a:r>
              <a:rPr lang="en" sz="1400" i="1" dirty="0" err="1"/>
              <a:t>Kp</a:t>
            </a:r>
            <a:r>
              <a:rPr lang="en" sz="1400" dirty="0"/>
              <a:t> index.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EFB5501-F5C4-694A-AE98-CE371B660CF0}"/>
              </a:ext>
            </a:extLst>
          </p:cNvPr>
          <p:cNvSpPr txBox="1"/>
          <p:nvPr/>
        </p:nvSpPr>
        <p:spPr>
          <a:xfrm>
            <a:off x="375694" y="4529332"/>
            <a:ext cx="83926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We acknowledge INTERMAGNET and the contributing observatories for providing high quality geomagnetic data. </a:t>
            </a:r>
          </a:p>
        </p:txBody>
      </p:sp>
    </p:spTree>
    <p:extLst>
      <p:ext uri="{BB962C8B-B14F-4D97-AF65-F5344CB8AC3E}">
        <p14:creationId xmlns:p14="http://schemas.microsoft.com/office/powerpoint/2010/main" val="21228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18EB957-4FB9-8647-ABB6-BCA56ECFCD70}"/>
              </a:ext>
            </a:extLst>
          </p:cNvPr>
          <p:cNvSpPr/>
          <p:nvPr/>
        </p:nvSpPr>
        <p:spPr>
          <a:xfrm>
            <a:off x="537411" y="1168310"/>
            <a:ext cx="82754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GB" sz="1400" i="1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ap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is a widely used index to specify geomagnetic activity for space weather monitoring, research, modelling, and data selection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Increased temporal resolution of global geomagnetic activity enables better quantifications of intervals of solar wind energy input into the upper atmosphere</a:t>
            </a:r>
          </a:p>
          <a:p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3" indent="-285743">
              <a:buFont typeface="Wingdings" pitchFamily="2" charset="2"/>
              <a:buChar char="Ø"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SWAMI User survey on geomagnetic indices (44 participants from 15 countries): </a:t>
            </a:r>
          </a:p>
          <a:p>
            <a:pPr marL="628643" lvl="1" indent="-285743">
              <a:buFont typeface="Arial" panose="020B0604020202020204" pitchFamily="34" charset="0"/>
              <a:buChar char="•"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most used indices: 1 - 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, 2 - 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Dst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, 3 - AE 				       </a:t>
            </a:r>
          </a:p>
          <a:p>
            <a:pPr marL="628643" lvl="1" indent="-285743">
              <a:buFont typeface="Arial" panose="020B0604020202020204" pitchFamily="34" charset="0"/>
              <a:buChar char="•"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preferred time resolution for 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-like index: 60min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3" indent="-285743">
              <a:buFont typeface="Wingdings" pitchFamily="2" charset="2"/>
              <a:buChar char="Ø"/>
            </a:pP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Model community desires a 1-hour index with </a:t>
            </a:r>
            <a:r>
              <a:rPr lang="en" sz="1400" i="1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-like statistical properties (e.g. distribution of index values) </a:t>
            </a:r>
            <a:b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A84BB9A-86E4-8143-993B-2CCF3F19B168}"/>
              </a:ext>
            </a:extLst>
          </p:cNvPr>
          <p:cNvSpPr txBox="1">
            <a:spLocks/>
          </p:cNvSpPr>
          <p:nvPr/>
        </p:nvSpPr>
        <p:spPr>
          <a:xfrm>
            <a:off x="1923068" y="317036"/>
            <a:ext cx="5320415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Motivation for higher resolution </a:t>
            </a:r>
            <a:r>
              <a:rPr lang="en-US" sz="2000" b="1" i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-like index</a:t>
            </a:r>
          </a:p>
        </p:txBody>
      </p:sp>
    </p:spTree>
    <p:extLst>
      <p:ext uri="{BB962C8B-B14F-4D97-AF65-F5344CB8AC3E}">
        <p14:creationId xmlns:p14="http://schemas.microsoft.com/office/powerpoint/2010/main" val="22977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2CBEE-6D4B-014B-96DE-CA6B40CB1074}"/>
              </a:ext>
            </a:extLst>
          </p:cNvPr>
          <p:cNvSpPr txBox="1">
            <a:spLocks/>
          </p:cNvSpPr>
          <p:nvPr/>
        </p:nvSpPr>
        <p:spPr bwMode="auto">
          <a:xfrm>
            <a:off x="5015523" y="980258"/>
            <a:ext cx="4049315" cy="349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8000" tIns="0" rIns="10800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GB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altLang="ja-JP" sz="14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-GB" altLang="ja-JP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indicates the intensity of </a:t>
            </a:r>
            <a:r>
              <a:rPr lang="en-GB" altLang="ja-JP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geomagnetic</a:t>
            </a:r>
            <a:r>
              <a:rPr lang="en-GB" altLang="ja-JP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activity as expression of solar corpuscular </a:t>
            </a:r>
            <a:r>
              <a:rPr lang="en-GB" altLang="ja-JP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radiation</a:t>
            </a:r>
            <a:r>
              <a:rPr lang="en-GB" altLang="ja-JP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for every three-hour interval of the Greenwich day.</a:t>
            </a:r>
            <a:r>
              <a:rPr lang="en-GB" altLang="en-GB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GB" altLang="ja-JP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(Bartels, 1957)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GB" altLang="ja-JP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de-DE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Data from 13 </a:t>
            </a:r>
            <a:r>
              <a:rPr lang="en-GB" altLang="de-DE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subauroral</a:t>
            </a:r>
            <a:r>
              <a:rPr lang="en-GB" altLang="de-DE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stations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GB" altLang="de-DE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de-DE" sz="1400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-GB" altLang="de-DE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altLang="en-GB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altLang="ja-JP" sz="1400" b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altLang="ja-JP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lanetarische</a:t>
            </a:r>
            <a:r>
              <a:rPr lang="en-GB" altLang="ja-JP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ja-JP" sz="1400" b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altLang="ja-JP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ennziffer</a:t>
            </a:r>
            <a:r>
              <a:rPr lang="en-GB" altLang="en-GB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br>
              <a:rPr lang="en-GB" altLang="ja-JP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ja-JP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(= planetary index)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GB" altLang="ja-JP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ja-JP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3-hour interval index, 0 – 9, since 1932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GB" altLang="ja-JP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de-DE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Global index endorsed by IAGA, derived and distributed by GFZ Potsdam </a:t>
            </a:r>
          </a:p>
        </p:txBody>
      </p:sp>
      <p:pic>
        <p:nvPicPr>
          <p:cNvPr id="4" name="Picture 1" descr="Observatorien-en 2.png">
            <a:extLst>
              <a:ext uri="{FF2B5EF4-FFF2-40B4-BE49-F238E27FC236}">
                <a16:creationId xmlns:a16="http://schemas.microsoft.com/office/drawing/2014/main" id="{2248DB5C-6A09-6A48-A3F8-6FB2F008D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7" y="1355380"/>
            <a:ext cx="4870816" cy="288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231256-DC68-F44B-8B3A-D87E19219E55}"/>
              </a:ext>
            </a:extLst>
          </p:cNvPr>
          <p:cNvSpPr txBox="1">
            <a:spLocks/>
          </p:cNvSpPr>
          <p:nvPr/>
        </p:nvSpPr>
        <p:spPr bwMode="auto">
          <a:xfrm>
            <a:off x="5341747" y="4518310"/>
            <a:ext cx="3248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450"/>
              </a:spcAft>
            </a:pPr>
            <a:r>
              <a:rPr lang="en-GB" altLang="de-DE" sz="1200" dirty="0">
                <a:latin typeface="Verdana" panose="020B0604030504040204" pitchFamily="34" charset="0"/>
                <a:hlinkClick r:id="rId4"/>
              </a:rPr>
              <a:t>http://www.gfz-potsdam.de/en/kp-index/</a:t>
            </a:r>
            <a:endParaRPr lang="en-GB" altLang="de-DE" sz="1200" dirty="0">
              <a:latin typeface="Verdana" panose="020B060403050404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FAA9D11-1562-B845-8AB8-0A4A0CE4A42E}"/>
              </a:ext>
            </a:extLst>
          </p:cNvPr>
          <p:cNvSpPr/>
          <p:nvPr/>
        </p:nvSpPr>
        <p:spPr>
          <a:xfrm>
            <a:off x="2283374" y="2246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de-DE" sz="2000" b="1" dirty="0">
                <a:solidFill>
                  <a:srgbClr val="003F87"/>
                </a:solidFill>
                <a:cs typeface="Verdana" pitchFamily="34" charset="0"/>
              </a:rPr>
              <a:t>Geomagnetic disturbances index, </a:t>
            </a:r>
            <a:r>
              <a:rPr lang="en-GB" altLang="de-DE" sz="2000" b="1" i="1" dirty="0" err="1">
                <a:solidFill>
                  <a:srgbClr val="003F87"/>
                </a:solidFill>
                <a:cs typeface="Verdana" pitchFamily="34" charset="0"/>
              </a:rPr>
              <a:t>Kp</a:t>
            </a:r>
            <a:endParaRPr lang="en-GB" altLang="de-DE" sz="2000" b="1" i="1" dirty="0">
              <a:solidFill>
                <a:srgbClr val="003F87"/>
              </a:solidFill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5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0B8E584-1C4A-FD48-999B-0DAE231B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07" y="1004926"/>
            <a:ext cx="7151876" cy="402293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6E0CBF1E-12C4-0641-A6C3-10846C2BF398}"/>
              </a:ext>
            </a:extLst>
          </p:cNvPr>
          <p:cNvSpPr txBox="1">
            <a:spLocks/>
          </p:cNvSpPr>
          <p:nvPr/>
        </p:nvSpPr>
        <p:spPr>
          <a:xfrm>
            <a:off x="952107" y="153352"/>
            <a:ext cx="7055618" cy="74628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Geomagnetic variations at 13 </a:t>
            </a:r>
            <a:r>
              <a:rPr lang="en-US" sz="2000" b="1" i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 stations and </a:t>
            </a:r>
            <a:r>
              <a:rPr lang="en-US" sz="2000" b="1" i="1" dirty="0" err="1">
                <a:latin typeface="+mn-lt"/>
              </a:rPr>
              <a:t>Kp</a:t>
            </a:r>
            <a:r>
              <a:rPr lang="en-US" sz="2000" b="1" dirty="0">
                <a:latin typeface="+mn-lt"/>
              </a:rPr>
              <a:t> index</a:t>
            </a:r>
          </a:p>
          <a:p>
            <a:r>
              <a:rPr lang="en-US" sz="2000" b="1" dirty="0">
                <a:latin typeface="+mn-lt"/>
              </a:rPr>
              <a:t>2017 – 09 – 07/08 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800F90E-AC57-4D4D-83D3-86FBB6D5A2E4}"/>
              </a:ext>
            </a:extLst>
          </p:cNvPr>
          <p:cNvCxnSpPr/>
          <p:nvPr/>
        </p:nvCxnSpPr>
        <p:spPr>
          <a:xfrm flipV="1">
            <a:off x="3332374" y="1399880"/>
            <a:ext cx="0" cy="30825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E1DBE24-534E-A844-BD9C-D7152004FFB9}"/>
              </a:ext>
            </a:extLst>
          </p:cNvPr>
          <p:cNvCxnSpPr/>
          <p:nvPr/>
        </p:nvCxnSpPr>
        <p:spPr>
          <a:xfrm flipV="1">
            <a:off x="5698933" y="1399880"/>
            <a:ext cx="0" cy="30825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43E2B22B-A21C-DD45-BFBA-F1B2615180AF}"/>
              </a:ext>
            </a:extLst>
          </p:cNvPr>
          <p:cNvCxnSpPr/>
          <p:nvPr/>
        </p:nvCxnSpPr>
        <p:spPr>
          <a:xfrm flipV="1">
            <a:off x="3899161" y="1422267"/>
            <a:ext cx="0" cy="30825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62F644A8-101C-4F45-9553-39E64BFECBDE}"/>
              </a:ext>
            </a:extLst>
          </p:cNvPr>
          <p:cNvCxnSpPr/>
          <p:nvPr/>
        </p:nvCxnSpPr>
        <p:spPr>
          <a:xfrm flipV="1">
            <a:off x="6242838" y="1415197"/>
            <a:ext cx="0" cy="30825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Siebert_1996_K from Magnetogram.png">
            <a:extLst>
              <a:ext uri="{FF2B5EF4-FFF2-40B4-BE49-F238E27FC236}">
                <a16:creationId xmlns:a16="http://schemas.microsoft.com/office/drawing/2014/main" id="{223548C1-C31E-B444-9A02-91D8ADEAC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8" y="1531917"/>
            <a:ext cx="5107970" cy="267433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1851B80-A62A-6940-9336-B9B6CC293A58}"/>
              </a:ext>
            </a:extLst>
          </p:cNvPr>
          <p:cNvSpPr/>
          <p:nvPr/>
        </p:nvSpPr>
        <p:spPr>
          <a:xfrm>
            <a:off x="261976" y="1531917"/>
            <a:ext cx="13035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900" dirty="0">
                <a:solidFill>
                  <a:srgbClr val="000000"/>
                </a:solidFill>
                <a:latin typeface="Verdana"/>
                <a:cs typeface="Verdana"/>
              </a:rPr>
              <a:t>Fig: Siebert (1996)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9AE7C5-E6DA-EB4C-B40C-0654DA4A8FEB}"/>
              </a:ext>
            </a:extLst>
          </p:cNvPr>
          <p:cNvSpPr txBox="1">
            <a:spLocks/>
          </p:cNvSpPr>
          <p:nvPr/>
        </p:nvSpPr>
        <p:spPr bwMode="auto">
          <a:xfrm>
            <a:off x="5671664" y="862049"/>
            <a:ext cx="3118586" cy="39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0" rIns="14400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Local </a:t>
            </a:r>
            <a:r>
              <a:rPr lang="en-GB" sz="1400" b="1" i="1" u="sng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components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Quiet-day (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Sq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) variation pattern removal procedure 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Station-related </a:t>
            </a: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maximum variation within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 3-hour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time intervals for the most disturbed field component, X or 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Standardized </a:t>
            </a:r>
            <a:r>
              <a:rPr lang="en-GB" sz="1400" b="1" i="1" u="sng" dirty="0">
                <a:ea typeface="Verdana" panose="020B0604030504040204" pitchFamily="34" charset="0"/>
                <a:cs typeface="Verdana" panose="020B0604030504040204" pitchFamily="34" charset="0"/>
              </a:rPr>
              <a:t>Ks</a:t>
            </a: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Normalization of </a:t>
            </a:r>
            <a:r>
              <a:rPr lang="en-GB" sz="1400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values to avoid (seasonally dependent) LT biases 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Ks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index: conversion tables to eliminate these effects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Global </a:t>
            </a:r>
            <a:r>
              <a:rPr lang="en-GB" sz="1400" b="1" i="1" u="sng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  <a:endParaRPr lang="en-GB" sz="1400" b="1" i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58" indent="-182558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mean of </a:t>
            </a: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Ks 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from 13 observatories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A37D3867-8FDD-9947-8ADA-6DE7BDABD94A}"/>
              </a:ext>
            </a:extLst>
          </p:cNvPr>
          <p:cNvSpPr txBox="1">
            <a:spLocks/>
          </p:cNvSpPr>
          <p:nvPr/>
        </p:nvSpPr>
        <p:spPr>
          <a:xfrm>
            <a:off x="1532273" y="202144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Local geomagnetic activity index, </a:t>
            </a:r>
            <a:r>
              <a:rPr lang="en-US" sz="2000" b="1" i="1" dirty="0">
                <a:latin typeface="+mn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37966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4">
            <a:extLst>
              <a:ext uri="{FF2B5EF4-FFF2-40B4-BE49-F238E27FC236}">
                <a16:creationId xmlns:a16="http://schemas.microsoft.com/office/drawing/2014/main" id="{A37D3867-8FDD-9947-8ADA-6DE7BDABD94A}"/>
              </a:ext>
            </a:extLst>
          </p:cNvPr>
          <p:cNvSpPr txBox="1">
            <a:spLocks/>
          </p:cNvSpPr>
          <p:nvPr/>
        </p:nvSpPr>
        <p:spPr>
          <a:xfrm>
            <a:off x="1532273" y="202144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Local geomagnetic activity index, </a:t>
            </a:r>
            <a:r>
              <a:rPr lang="en-US" sz="2000" b="1" i="1" dirty="0">
                <a:latin typeface="+mn-lt"/>
              </a:rPr>
              <a:t>K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7E6B3AE-2646-2044-B5F6-D827B6B43FB9}"/>
              </a:ext>
            </a:extLst>
          </p:cNvPr>
          <p:cNvGrpSpPr/>
          <p:nvPr/>
        </p:nvGrpSpPr>
        <p:grpSpPr>
          <a:xfrm>
            <a:off x="1565393" y="741958"/>
            <a:ext cx="3217718" cy="3917417"/>
            <a:chOff x="1630356" y="1114866"/>
            <a:chExt cx="2563961" cy="346909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1479398-BC56-1645-AD82-20EAC4521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9814" y="1137301"/>
              <a:ext cx="2534503" cy="344666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FBB1565-B56F-FB45-8113-726EA53F235B}"/>
                </a:ext>
              </a:extLst>
            </p:cNvPr>
            <p:cNvSpPr/>
            <p:nvPr/>
          </p:nvSpPr>
          <p:spPr>
            <a:xfrm>
              <a:off x="1692460" y="1176248"/>
              <a:ext cx="315450" cy="156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4DFE04A6-48C2-7249-8BA3-9CDDB9F0CE6C}"/>
                </a:ext>
              </a:extLst>
            </p:cNvPr>
            <p:cNvSpPr/>
            <p:nvPr/>
          </p:nvSpPr>
          <p:spPr>
            <a:xfrm>
              <a:off x="1692460" y="2818614"/>
              <a:ext cx="160255" cy="335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5DC959F0-2A01-E048-90E2-937C5AB8A48F}"/>
                </a:ext>
              </a:extLst>
            </p:cNvPr>
            <p:cNvSpPr txBox="1"/>
            <p:nvPr/>
          </p:nvSpPr>
          <p:spPr>
            <a:xfrm>
              <a:off x="1687279" y="1114866"/>
              <a:ext cx="385803" cy="23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CE56497-ACFF-454A-BF7A-34A9A8C1FB25}"/>
                </a:ext>
              </a:extLst>
            </p:cNvPr>
            <p:cNvSpPr txBox="1"/>
            <p:nvPr/>
          </p:nvSpPr>
          <p:spPr>
            <a:xfrm rot="16200000">
              <a:off x="1335976" y="3064092"/>
              <a:ext cx="797218" cy="20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K_limit</a:t>
              </a: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9AE7C5-E6DA-EB4C-B40C-0654DA4A8FEB}"/>
              </a:ext>
            </a:extLst>
          </p:cNvPr>
          <p:cNvSpPr txBox="1">
            <a:spLocks/>
          </p:cNvSpPr>
          <p:nvPr/>
        </p:nvSpPr>
        <p:spPr bwMode="auto">
          <a:xfrm>
            <a:off x="5671664" y="862049"/>
            <a:ext cx="3118586" cy="39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0" rIns="14400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Local </a:t>
            </a:r>
            <a:r>
              <a:rPr lang="en-GB" sz="1400" b="1" i="1" u="sng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components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Quiet-day (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Sq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) variation pattern removal procedure 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Station-related </a:t>
            </a: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maximum variation within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 3-hour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time intervals for the most disturbed field component, X or 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Standardized </a:t>
            </a:r>
            <a:r>
              <a:rPr lang="en-GB" sz="1400" b="1" i="1" u="sng" dirty="0">
                <a:ea typeface="Verdana" panose="020B0604030504040204" pitchFamily="34" charset="0"/>
                <a:cs typeface="Verdana" panose="020B0604030504040204" pitchFamily="34" charset="0"/>
              </a:rPr>
              <a:t>Ks</a:t>
            </a: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Normalization of </a:t>
            </a:r>
            <a:r>
              <a:rPr lang="en-GB" sz="1400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values to avoid (seasonally dependent) LT biases 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Ks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index: conversion tables to eliminate these effects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Global </a:t>
            </a:r>
            <a:r>
              <a:rPr lang="en-GB" sz="1400" b="1" i="1" u="sng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  <a:endParaRPr lang="en-GB" sz="1400" b="1" i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58" indent="-182558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mean of </a:t>
            </a: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Ks 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from 13 observatories</a:t>
            </a:r>
          </a:p>
        </p:txBody>
      </p:sp>
      <p:sp>
        <p:nvSpPr>
          <p:cNvPr id="13" name="Rechteck 6">
            <a:extLst>
              <a:ext uri="{FF2B5EF4-FFF2-40B4-BE49-F238E27FC236}">
                <a16:creationId xmlns:a16="http://schemas.microsoft.com/office/drawing/2014/main" id="{CFBB1565-B56F-FB45-8113-726EA53F235B}"/>
              </a:ext>
            </a:extLst>
          </p:cNvPr>
          <p:cNvSpPr/>
          <p:nvPr/>
        </p:nvSpPr>
        <p:spPr>
          <a:xfrm>
            <a:off x="3066309" y="4539268"/>
            <a:ext cx="279958" cy="11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2">
            <a:extLst>
              <a:ext uri="{FF2B5EF4-FFF2-40B4-BE49-F238E27FC236}">
                <a16:creationId xmlns:a16="http://schemas.microsoft.com/office/drawing/2014/main" id="{5DC959F0-2A01-E048-90E2-937C5AB8A48F}"/>
              </a:ext>
            </a:extLst>
          </p:cNvPr>
          <p:cNvSpPr txBox="1"/>
          <p:nvPr/>
        </p:nvSpPr>
        <p:spPr>
          <a:xfrm>
            <a:off x="2862092" y="4428945"/>
            <a:ext cx="48417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61051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704956D-C959-1546-9E0D-DFCCC891695E}"/>
              </a:ext>
            </a:extLst>
          </p:cNvPr>
          <p:cNvGrpSpPr/>
          <p:nvPr/>
        </p:nvGrpSpPr>
        <p:grpSpPr>
          <a:xfrm>
            <a:off x="80426" y="1131927"/>
            <a:ext cx="5494446" cy="3727286"/>
            <a:chOff x="132372" y="1509234"/>
            <a:chExt cx="7325928" cy="4969715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72DCAFA8-D144-CC4A-86B4-33E16E01FF06}"/>
                </a:ext>
              </a:extLst>
            </p:cNvPr>
            <p:cNvGrpSpPr/>
            <p:nvPr/>
          </p:nvGrpSpPr>
          <p:grpSpPr>
            <a:xfrm>
              <a:off x="132372" y="1509234"/>
              <a:ext cx="7325928" cy="4969715"/>
              <a:chOff x="132372" y="1509234"/>
              <a:chExt cx="7325928" cy="4969715"/>
            </a:xfrm>
          </p:grpSpPr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64692546-3CA7-434A-AE4F-B4B6FE0D830B}"/>
                  </a:ext>
                </a:extLst>
              </p:cNvPr>
              <p:cNvSpPr/>
              <p:nvPr/>
            </p:nvSpPr>
            <p:spPr>
              <a:xfrm>
                <a:off x="1852551" y="1509234"/>
                <a:ext cx="3859480" cy="4969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pic>
            <p:nvPicPr>
              <p:cNvPr id="14" name="Bild 5">
                <a:extLst>
                  <a:ext uri="{FF2B5EF4-FFF2-40B4-BE49-F238E27FC236}">
                    <a16:creationId xmlns:a16="http://schemas.microsoft.com/office/drawing/2014/main" id="{0AB297C0-D385-3A46-AAA2-8A4AF743F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372" y="3444680"/>
                <a:ext cx="7280441" cy="1831141"/>
              </a:xfrm>
              <a:prstGeom prst="rect">
                <a:avLst/>
              </a:prstGeom>
            </p:spPr>
          </p:pic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70EE061-938A-3048-8F0B-ECF5838972AB}"/>
                  </a:ext>
                </a:extLst>
              </p:cNvPr>
              <p:cNvSpPr txBox="1"/>
              <p:nvPr/>
            </p:nvSpPr>
            <p:spPr>
              <a:xfrm>
                <a:off x="177859" y="1672811"/>
                <a:ext cx="7280441" cy="127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a typeface="Verdana" panose="020B0604030504040204" pitchFamily="34" charset="0"/>
                    <a:cs typeface="Verdana" panose="020B0604030504040204" pitchFamily="34" charset="0"/>
                  </a:rPr>
                  <a:t>Conversion table for </a:t>
                </a:r>
                <a:r>
                  <a:rPr lang="en-GB" sz="1400" dirty="0" err="1">
                    <a:ea typeface="Verdana" panose="020B0604030504040204" pitchFamily="34" charset="0"/>
                    <a:cs typeface="Verdana" panose="020B0604030504040204" pitchFamily="34" charset="0"/>
                  </a:rPr>
                  <a:t>Niemegk</a:t>
                </a:r>
                <a:r>
                  <a:rPr lang="en-GB" sz="1400" dirty="0"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1400" i="1" dirty="0">
                    <a:ea typeface="Verdana" panose="020B0604030504040204" pitchFamily="34" charset="0"/>
                    <a:cs typeface="Verdana" panose="020B0604030504040204" pitchFamily="34" charset="0"/>
                  </a:rPr>
                  <a:t>K</a:t>
                </a:r>
                <a:r>
                  <a:rPr lang="en-GB" sz="1400" dirty="0">
                    <a:ea typeface="Verdana" panose="020B0604030504040204" pitchFamily="34" charset="0"/>
                    <a:cs typeface="Verdana" panose="020B0604030504040204" pitchFamily="34" charset="0"/>
                  </a:rPr>
                  <a:t> -&gt; </a:t>
                </a:r>
                <a:r>
                  <a:rPr lang="en-GB" sz="1400" i="1" dirty="0">
                    <a:ea typeface="Verdana" panose="020B0604030504040204" pitchFamily="34" charset="0"/>
                    <a:cs typeface="Verdana" panose="020B0604030504040204" pitchFamily="34" charset="0"/>
                  </a:rPr>
                  <a:t>Ks</a:t>
                </a:r>
                <a:r>
                  <a:rPr lang="en-GB" sz="1400" dirty="0">
                    <a:ea typeface="Verdana" panose="020B0604030504040204" pitchFamily="34" charset="0"/>
                    <a:cs typeface="Verdana" panose="020B0604030504040204" pitchFamily="34" charset="0"/>
                  </a:rPr>
                  <a:t>:</a:t>
                </a:r>
              </a:p>
              <a:p>
                <a:endParaRPr lang="en-GB" sz="1400" dirty="0"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1400" dirty="0">
                    <a:ea typeface="Verdana" panose="020B0604030504040204" pitchFamily="34" charset="0"/>
                    <a:cs typeface="Verdana" panose="020B0604030504040204" pitchFamily="34" charset="0"/>
                  </a:rPr>
                  <a:t>UT-intervals vs. </a:t>
                </a:r>
                <a:r>
                  <a:rPr lang="en-GB" sz="1400" i="1" dirty="0">
                    <a:ea typeface="Verdana" panose="020B0604030504040204" pitchFamily="34" charset="0"/>
                    <a:cs typeface="Verdana" panose="020B0604030504040204" pitchFamily="34" charset="0"/>
                  </a:rPr>
                  <a:t>K</a:t>
                </a:r>
                <a:r>
                  <a:rPr lang="en-GB" sz="1400" dirty="0">
                    <a:ea typeface="Verdana" panose="020B0604030504040204" pitchFamily="34" charset="0"/>
                    <a:cs typeface="Verdana" panose="020B0604030504040204" pitchFamily="34" charset="0"/>
                  </a:rPr>
                  <a:t> magnitude  -&gt;  value/3</a:t>
                </a:r>
              </a:p>
              <a:p>
                <a:endParaRPr lang="en-GB" sz="1400" dirty="0"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8942AF3A-6CBD-1344-A6E9-0800F9E3335F}"/>
                </a:ext>
              </a:extLst>
            </p:cNvPr>
            <p:cNvCxnSpPr/>
            <p:nvPr/>
          </p:nvCxnSpPr>
          <p:spPr>
            <a:xfrm>
              <a:off x="546266" y="3645725"/>
              <a:ext cx="0" cy="163009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F5E5FC42-8529-A34C-B93C-92BE838D587D}"/>
                </a:ext>
              </a:extLst>
            </p:cNvPr>
            <p:cNvCxnSpPr/>
            <p:nvPr/>
          </p:nvCxnSpPr>
          <p:spPr>
            <a:xfrm>
              <a:off x="2788724" y="3645725"/>
              <a:ext cx="0" cy="16300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9F6DE913-C631-8D49-B2EF-B9EDD564D232}"/>
                </a:ext>
              </a:extLst>
            </p:cNvPr>
            <p:cNvCxnSpPr/>
            <p:nvPr/>
          </p:nvCxnSpPr>
          <p:spPr>
            <a:xfrm>
              <a:off x="5092536" y="3645725"/>
              <a:ext cx="0" cy="16300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4">
            <a:extLst>
              <a:ext uri="{FF2B5EF4-FFF2-40B4-BE49-F238E27FC236}">
                <a16:creationId xmlns:a16="http://schemas.microsoft.com/office/drawing/2014/main" id="{A37D3867-8FDD-9947-8ADA-6DE7BDABD94A}"/>
              </a:ext>
            </a:extLst>
          </p:cNvPr>
          <p:cNvSpPr txBox="1">
            <a:spLocks/>
          </p:cNvSpPr>
          <p:nvPr/>
        </p:nvSpPr>
        <p:spPr>
          <a:xfrm>
            <a:off x="1532273" y="202144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Local geomagnetic activity index, </a:t>
            </a:r>
            <a:r>
              <a:rPr lang="en-US" sz="2000" b="1" i="1" dirty="0">
                <a:latin typeface="+mn-lt"/>
              </a:rPr>
              <a:t>K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9AE7C5-E6DA-EB4C-B40C-0654DA4A8FEB}"/>
              </a:ext>
            </a:extLst>
          </p:cNvPr>
          <p:cNvSpPr txBox="1">
            <a:spLocks/>
          </p:cNvSpPr>
          <p:nvPr/>
        </p:nvSpPr>
        <p:spPr bwMode="auto">
          <a:xfrm>
            <a:off x="5671664" y="862049"/>
            <a:ext cx="3118586" cy="39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0" rIns="14400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Local </a:t>
            </a:r>
            <a:r>
              <a:rPr lang="en-GB" sz="1400" b="1" i="1" u="sng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components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Quiet-day (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Sq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) variation pattern removal procedure 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Station-related </a:t>
            </a: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maximum variation within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 3-hour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time intervals for the most disturbed field component, X or 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Standardized </a:t>
            </a:r>
            <a:r>
              <a:rPr lang="en-GB" sz="1400" b="1" i="1" u="sng" dirty="0">
                <a:ea typeface="Verdana" panose="020B0604030504040204" pitchFamily="34" charset="0"/>
                <a:cs typeface="Verdana" panose="020B0604030504040204" pitchFamily="34" charset="0"/>
              </a:rPr>
              <a:t>Ks</a:t>
            </a: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Normalization of </a:t>
            </a:r>
            <a:r>
              <a:rPr lang="en-GB" sz="1400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values to avoid (seasonally dependent) LT biases 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Ks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index: conversion tables to eliminate these effects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Global </a:t>
            </a:r>
            <a:r>
              <a:rPr lang="en-GB" sz="1400" b="1" i="1" u="sng" dirty="0" err="1">
                <a:ea typeface="Verdana" panose="020B0604030504040204" pitchFamily="34" charset="0"/>
                <a:cs typeface="Verdana" panose="020B0604030504040204" pitchFamily="34" charset="0"/>
              </a:rPr>
              <a:t>Kp</a:t>
            </a:r>
            <a:r>
              <a:rPr lang="en-GB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  <a:endParaRPr lang="en-GB" sz="1400" b="1" i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58" indent="-182558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mean of </a:t>
            </a:r>
            <a:r>
              <a:rPr lang="en-GB" sz="1400" b="1" i="1" dirty="0">
                <a:ea typeface="Verdana" panose="020B0604030504040204" pitchFamily="34" charset="0"/>
                <a:cs typeface="Verdana" panose="020B0604030504040204" pitchFamily="34" charset="0"/>
              </a:rPr>
              <a:t>Ks 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from 13 observatories</a:t>
            </a:r>
          </a:p>
        </p:txBody>
      </p:sp>
    </p:spTree>
    <p:extLst>
      <p:ext uri="{BB962C8B-B14F-4D97-AF65-F5344CB8AC3E}">
        <p14:creationId xmlns:p14="http://schemas.microsoft.com/office/powerpoint/2010/main" val="5672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BA5FA55-71C2-DF48-A5DC-8BB55B67B19D}"/>
              </a:ext>
            </a:extLst>
          </p:cNvPr>
          <p:cNvSpPr txBox="1"/>
          <p:nvPr/>
        </p:nvSpPr>
        <p:spPr>
          <a:xfrm>
            <a:off x="222335" y="1234236"/>
            <a:ext cx="867192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Based on data from 1995 – 2017 (digital 1min values available for all 13 stations since 1995)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Developed indices Hp90, Hp60, Hp30 (90, 60, 30min cadence)</a:t>
            </a:r>
          </a:p>
          <a:p>
            <a:pPr marL="214313" indent="-214313">
              <a:buFont typeface="Wingdings" pitchFamily="2" charset="2"/>
              <a:buChar char="Ø"/>
            </a:pPr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Wingdings" pitchFamily="2" charset="2"/>
              <a:buChar char="Ø"/>
            </a:pPr>
            <a:endParaRPr lang="en-GB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Quiet-day (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Sq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) variation pattern removal procedure as for </a:t>
            </a:r>
            <a:r>
              <a:rPr lang="en-GB" sz="1400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</a:p>
          <a:p>
            <a:pPr marL="182558" indent="-182558">
              <a:spcAft>
                <a:spcPts val="600"/>
              </a:spcAft>
              <a:buFont typeface="Courier New"/>
              <a:buChar char="o"/>
              <a:defRPr/>
            </a:pP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index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maximum variation within</a:t>
            </a:r>
            <a:r>
              <a:rPr lang="en-GB" sz="1400" b="1" dirty="0">
                <a:ea typeface="Verdana" panose="020B0604030504040204" pitchFamily="34" charset="0"/>
                <a:cs typeface="Verdana" panose="020B0604030504040204" pitchFamily="34" charset="0"/>
              </a:rPr>
              <a:t> 90, 60, 30-minutes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time intervals for the most disturbed field component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8FE9D70-6DDC-214B-953B-7C48CDA7C4F8}"/>
              </a:ext>
            </a:extLst>
          </p:cNvPr>
          <p:cNvSpPr txBox="1">
            <a:spLocks/>
          </p:cNvSpPr>
          <p:nvPr/>
        </p:nvSpPr>
        <p:spPr>
          <a:xfrm>
            <a:off x="1540664" y="284288"/>
            <a:ext cx="6079454" cy="464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3F87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7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>
                <a:latin typeface="+mn-lt"/>
              </a:rPr>
              <a:t>Local geomagnetic activity indices H, Hs, and </a:t>
            </a:r>
            <a:r>
              <a:rPr lang="en-US" sz="2000" b="1" dirty="0" err="1">
                <a:latin typeface="+mn-lt"/>
              </a:rPr>
              <a:t>Hp</a:t>
            </a:r>
            <a:endParaRPr lang="en-US" sz="2000" b="1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550F3A-596F-8D47-A98A-A983A810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" y="2950704"/>
            <a:ext cx="2695028" cy="17966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EF031C-994B-DE4A-9C11-E4DC9C276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73" y="2960131"/>
            <a:ext cx="2695028" cy="17966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016603C-40BB-0A47-A6C1-5A9870446620}"/>
              </a:ext>
            </a:extLst>
          </p:cNvPr>
          <p:cNvSpPr txBox="1"/>
          <p:nvPr/>
        </p:nvSpPr>
        <p:spPr>
          <a:xfrm>
            <a:off x="5851187" y="3073803"/>
            <a:ext cx="28828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" sz="1400" b="1" dirty="0"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: assigning H index values to the observed geomagnetic variation using the same limits as for </a:t>
            </a:r>
            <a:r>
              <a:rPr lang="en" sz="1400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" sz="1400" dirty="0">
                <a:ea typeface="Verdana" panose="020B0604030504040204" pitchFamily="34" charset="0"/>
                <a:cs typeface="Verdana" panose="020B0604030504040204" pitchFamily="34" charset="0"/>
              </a:rPr>
              <a:t> leads to significant changes in the distribution towards lower values 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example: </a:t>
            </a:r>
            <a:r>
              <a:rPr lang="en-GB" sz="1400" dirty="0" err="1">
                <a:ea typeface="Verdana" panose="020B0604030504040204" pitchFamily="34" charset="0"/>
                <a:cs typeface="Verdana" panose="020B0604030504040204" pitchFamily="34" charset="0"/>
              </a:rPr>
              <a:t>Niemegk</a:t>
            </a:r>
            <a:r>
              <a:rPr lang="en-GB" sz="1400" dirty="0">
                <a:ea typeface="Verdana" panose="020B0604030504040204" pitchFamily="34" charset="0"/>
                <a:cs typeface="Verdana" panose="020B0604030504040204" pitchFamily="34" charset="0"/>
              </a:rPr>
              <a:t> (NGK), H60</a:t>
            </a:r>
          </a:p>
        </p:txBody>
      </p:sp>
    </p:spTree>
    <p:extLst>
      <p:ext uri="{BB962C8B-B14F-4D97-AF65-F5344CB8AC3E}">
        <p14:creationId xmlns:p14="http://schemas.microsoft.com/office/powerpoint/2010/main" val="1331109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1197</Words>
  <Application>Microsoft Macintosh PowerPoint</Application>
  <PresentationFormat>Bildschirmpräsentation (16:9)</PresentationFormat>
  <Paragraphs>180</Paragraphs>
  <Slides>24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Tahoma</vt:lpstr>
      <vt:lpstr>Times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Claudia Stolle</cp:lastModifiedBy>
  <cp:revision>332</cp:revision>
  <cp:lastPrinted>2019-06-19T06:56:35Z</cp:lastPrinted>
  <dcterms:created xsi:type="dcterms:W3CDTF">2019-05-17T07:25:48Z</dcterms:created>
  <dcterms:modified xsi:type="dcterms:W3CDTF">2019-07-15T16:04:31Z</dcterms:modified>
</cp:coreProperties>
</file>