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3" r:id="rId2"/>
    <p:sldId id="283" r:id="rId3"/>
    <p:sldId id="284" r:id="rId4"/>
    <p:sldId id="289" r:id="rId5"/>
    <p:sldId id="298" r:id="rId6"/>
    <p:sldId id="276" r:id="rId7"/>
    <p:sldId id="290" r:id="rId8"/>
    <p:sldId id="297" r:id="rId9"/>
    <p:sldId id="304" r:id="rId10"/>
    <p:sldId id="305" r:id="rId11"/>
    <p:sldId id="295" r:id="rId12"/>
    <p:sldId id="302" r:id="rId13"/>
    <p:sldId id="303" r:id="rId14"/>
    <p:sldId id="308" r:id="rId15"/>
    <p:sldId id="296" r:id="rId16"/>
    <p:sldId id="301" r:id="rId17"/>
    <p:sldId id="299" r:id="rId18"/>
    <p:sldId id="300" r:id="rId19"/>
    <p:sldId id="288" r:id="rId20"/>
    <p:sldId id="275" r:id="rId21"/>
    <p:sldId id="292" r:id="rId22"/>
    <p:sldId id="258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7E79"/>
    <a:srgbClr val="00FA00"/>
    <a:srgbClr val="0096FF"/>
    <a:srgbClr val="0432FF"/>
    <a:srgbClr val="FFC91D"/>
    <a:srgbClr val="FF40FF"/>
    <a:srgbClr val="005493"/>
    <a:srgbClr val="0F3576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76"/>
    <p:restoredTop sz="94595"/>
  </p:normalViewPr>
  <p:slideViewPr>
    <p:cSldViewPr snapToGrid="0" snapToObjects="1">
      <p:cViewPr>
        <p:scale>
          <a:sx n="100" d="100"/>
          <a:sy n="100" d="100"/>
        </p:scale>
        <p:origin x="11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3782-FA9D-9941-B94B-75A715D1C138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70885-E2A4-F342-A239-5E85D359C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93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FFD49-35CC-EE43-98BA-70E7E914E793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0269-0649-C242-AFB2-448C40253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896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99070" y="633349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2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75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NES - couv institut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2553005"/>
            <a:ext cx="9144000" cy="4247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lang="fr-FR" sz="2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953735"/>
            <a:ext cx="91440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lang="fr-FR" sz="24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524000" y="3396934"/>
            <a:ext cx="9144000" cy="57655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1422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5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2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6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7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9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AF7CF3-9261-2A46-8516-7A8A94476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7" r="14098" b="7603"/>
          <a:stretch/>
        </p:blipFill>
        <p:spPr>
          <a:xfrm flipV="1">
            <a:off x="0" y="-1"/>
            <a:ext cx="12192000" cy="68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15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8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>
          <a:xfrm>
            <a:off x="82445" y="2533786"/>
            <a:ext cx="11978640" cy="9329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GB" sz="4000" b="1" cap="small" dirty="0" smtClean="0">
                <a:latin typeface="+mn-lt"/>
              </a:rPr>
              <a:t>DTM2019 </a:t>
            </a:r>
            <a:r>
              <a:rPr lang="en-GB" sz="4000" b="1" cap="small" dirty="0">
                <a:latin typeface="+mn-lt"/>
              </a:rPr>
              <a:t>in the framework of the H2020 project SWAMI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1355222" y="5173252"/>
            <a:ext cx="4259580" cy="11858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urier New" charset="0"/>
                <a:ea typeface="Courier New" charset="0"/>
                <a:cs typeface="Courier New" charset="0"/>
              </a:rPr>
              <a:t>Sean </a:t>
            </a:r>
            <a:r>
              <a:rPr lang="en-US" sz="2000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20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urier New" charset="0"/>
                <a:ea typeface="Courier New" charset="0"/>
                <a:cs typeface="Courier New" charset="0"/>
              </a:rPr>
              <a:t>CNES - </a:t>
            </a:r>
            <a:r>
              <a:rPr lang="en-US" sz="2000" cap="small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marL="0" indent="0">
              <a:buNone/>
            </a:pPr>
            <a:r>
              <a:rPr lang="en-US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urier New" charset="0"/>
                <a:ea typeface="Courier New" charset="0"/>
                <a:cs typeface="Courier New" charset="0"/>
              </a:rPr>
              <a:t>Toulouse, France</a:t>
            </a:r>
            <a:endParaRPr lang="en-US" sz="20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6559826" y="6094149"/>
            <a:ext cx="5524647" cy="67240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s-ES" sz="1600" i="1" dirty="0" smtClean="0">
                <a:solidFill>
                  <a:srgbClr val="FFC91D"/>
                </a:solidFill>
                <a:latin typeface="Copperplate" charset="0"/>
                <a:ea typeface="Copperplate" charset="0"/>
                <a:cs typeface="Copperplate" charset="0"/>
              </a:rPr>
              <a:t>16</a:t>
            </a:r>
            <a:r>
              <a:rPr lang="en-GB" altLang="es-ES" sz="1600" i="1" baseline="30000" dirty="0" smtClean="0">
                <a:solidFill>
                  <a:srgbClr val="FFC91D"/>
                </a:solidFill>
                <a:latin typeface="Copperplate" charset="0"/>
                <a:ea typeface="Copperplate" charset="0"/>
                <a:cs typeface="Copperplate" charset="0"/>
              </a:rPr>
              <a:t>th</a:t>
            </a:r>
            <a:r>
              <a:rPr lang="en-GB" altLang="es-ES" sz="1600" i="1" dirty="0" smtClean="0">
                <a:solidFill>
                  <a:srgbClr val="FFC91D"/>
                </a:solidFill>
                <a:latin typeface="Copperplate" charset="0"/>
                <a:ea typeface="Copperplate" charset="0"/>
                <a:cs typeface="Copperplate" charset="0"/>
              </a:rPr>
              <a:t> European Space Weather Week, Liège, Belgium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s-ES" sz="1600" i="1" dirty="0" smtClean="0">
                <a:solidFill>
                  <a:srgbClr val="FFC91D"/>
                </a:solidFill>
                <a:latin typeface="Copperplate" charset="0"/>
                <a:ea typeface="Copperplate" charset="0"/>
                <a:cs typeface="Copperplate" charset="0"/>
              </a:rPr>
              <a:t>Session </a:t>
            </a:r>
            <a:r>
              <a:rPr lang="en-GB" altLang="es-ES" sz="1600" i="1" dirty="0">
                <a:solidFill>
                  <a:srgbClr val="FFC91D"/>
                </a:solidFill>
                <a:latin typeface="Copperplate" charset="0"/>
                <a:ea typeface="Copperplate" charset="0"/>
                <a:cs typeface="Copperplate" charset="0"/>
              </a:rPr>
              <a:t>3</a:t>
            </a:r>
            <a:r>
              <a:rPr lang="en-GB" altLang="es-ES" sz="1600" i="1" dirty="0" smtClean="0">
                <a:solidFill>
                  <a:srgbClr val="FFC91D"/>
                </a:solidFill>
                <a:latin typeface="Copperplate" charset="0"/>
                <a:ea typeface="Copperplate" charset="0"/>
                <a:cs typeface="Copperplate" charset="0"/>
              </a:rPr>
              <a:t>             (18 November 2019)</a:t>
            </a:r>
          </a:p>
        </p:txBody>
      </p:sp>
      <p:pic>
        <p:nvPicPr>
          <p:cNvPr id="8" name="Picture 4" descr="C:\PROGETTI\EOALERT\templates\pictures\flag_yellow_hig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9281" y="123646"/>
            <a:ext cx="853878" cy="569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013085" y="688463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Verdana" pitchFamily="34" charset="0"/>
                <a:ea typeface="Verdana" pitchFamily="34" charset="0"/>
                <a:cs typeface="Verdana" pitchFamily="34" charset="0"/>
              </a:rPr>
              <a:t>This project has received funding from the European Union’s Horizon 2020 research and innovation </a:t>
            </a:r>
            <a:r>
              <a:rPr lang="en-US" sz="800" err="1">
                <a:latin typeface="Verdana" pitchFamily="34" charset="0"/>
                <a:ea typeface="Verdana" pitchFamily="34" charset="0"/>
                <a:cs typeface="Verdana" pitchFamily="34" charset="0"/>
              </a:rPr>
              <a:t>programme</a:t>
            </a:r>
            <a:r>
              <a:rPr lang="en-US" sz="800">
                <a:latin typeface="Verdana" pitchFamily="34" charset="0"/>
                <a:ea typeface="Verdana" pitchFamily="34" charset="0"/>
                <a:cs typeface="Verdana" pitchFamily="34" charset="0"/>
              </a:rPr>
              <a:t> under grant agreement No 776287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11" y="123646"/>
            <a:ext cx="960267" cy="554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" y="5226467"/>
            <a:ext cx="981596" cy="10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DTM model: Hp60 algorithm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775" y="2463251"/>
            <a:ext cx="11923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000" b="1" u="sng" dirty="0" smtClean="0">
                <a:latin typeface="Calibri" charset="0"/>
                <a:ea typeface="Calibri" charset="0"/>
                <a:cs typeface="Calibri" charset="0"/>
              </a:rPr>
              <a:t>Latitude bin					|30°| 		|30°;60°|	|60°;90°|</a:t>
            </a:r>
          </a:p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Correlation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CHAMP </a:t>
            </a:r>
            <a:r>
              <a:rPr lang="mr-IN" sz="20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DTM(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Kp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=0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)	&amp; Hp60 &lt;-1,-2&gt;		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0.479		  0.485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  </a:t>
            </a:r>
            <a:r>
              <a:rPr lang="en-US" sz="2000" dirty="0" smtClean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0.462</a:t>
            </a:r>
            <a:endParaRPr lang="en-US" sz="2000" dirty="0">
              <a:solidFill>
                <a:srgbClr val="FFC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&amp; Hp60 &lt;-2,-3&gt;		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0.517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  </a:t>
            </a:r>
            <a:r>
              <a:rPr lang="en-US" sz="2000" dirty="0" smtClean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0.489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 0.444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&amp; Hp60 &lt;-3,-4&gt;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2000" dirty="0" smtClean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0.533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 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0.488		  0.437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&amp; Hp60 &lt;-4,-5&gt; 		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0.524		  0.487		  0.439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			 	&amp; Hp60 &lt;-5,-6&gt; 		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0.503		  0.480		  0.438</a:t>
            </a:r>
          </a:p>
          <a:p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			 	&amp;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&lt;Hp60 24hr&gt;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0.442		  0.403		  0.356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			 	</a:t>
            </a:r>
            <a:r>
              <a:rPr lang="en-US" sz="2000" strike="sngStrike" dirty="0">
                <a:latin typeface="Calibri" charset="0"/>
                <a:ea typeface="Calibri" charset="0"/>
                <a:cs typeface="Calibri" charset="0"/>
              </a:rPr>
              <a:t>&amp; &lt;Hp60 </a:t>
            </a:r>
            <a:r>
              <a:rPr lang="en-US" sz="2000" strike="sngStrike" dirty="0" smtClean="0">
                <a:latin typeface="Calibri" charset="0"/>
                <a:ea typeface="Calibri" charset="0"/>
                <a:cs typeface="Calibri" charset="0"/>
              </a:rPr>
              <a:t>24-48hr</a:t>
            </a:r>
            <a:r>
              <a:rPr lang="en-US" sz="2000" strike="sngStrike" dirty="0">
                <a:latin typeface="Calibri" charset="0"/>
                <a:ea typeface="Calibri" charset="0"/>
                <a:cs typeface="Calibri" charset="0"/>
              </a:rPr>
              <a:t>&gt; 	</a:t>
            </a:r>
            <a:r>
              <a:rPr lang="en-US" sz="2000" strike="sngStrike" dirty="0" smtClean="0">
                <a:latin typeface="Calibri" charset="0"/>
                <a:ea typeface="Calibri" charset="0"/>
                <a:cs typeface="Calibri" charset="0"/>
              </a:rPr>
              <a:t>-0.067		 -0.078		 -0.093</a:t>
            </a:r>
            <a:endParaRPr lang="en-US" sz="2000" strike="sngStrike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95634" y="3099620"/>
            <a:ext cx="5752623" cy="1677052"/>
            <a:chOff x="5795634" y="3099620"/>
            <a:chExt cx="5752623" cy="1677052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6518295" y="3099620"/>
              <a:ext cx="4105656" cy="67665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5795634" y="4429710"/>
              <a:ext cx="5752623" cy="346962"/>
              <a:chOff x="5651359" y="4393579"/>
              <a:chExt cx="5752623" cy="34696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651359" y="4401987"/>
                <a:ext cx="805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C000"/>
                    </a:solidFill>
                  </a:rPr>
                  <a:t>highest</a:t>
                </a:r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655700" y="4393579"/>
                <a:ext cx="7482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C000"/>
                    </a:solidFill>
                  </a:rPr>
                  <a:t>lowest</a:t>
                </a:r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6537960" y="4562856"/>
                <a:ext cx="4024012" cy="8408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3595998" y="5390920"/>
            <a:ext cx="7925696" cy="400110"/>
          </a:xfrm>
          <a:prstGeom prst="rect">
            <a:avLst/>
          </a:prstGeom>
          <a:solidFill>
            <a:srgbClr val="FABE8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(NB: </a:t>
            </a:r>
            <a:r>
              <a:rPr lang="en-US" sz="200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test was done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with mean of 2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Hp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; implementation with mean of 3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Hp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10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670410"/>
            <a:ext cx="121296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+mn-lt"/>
              </a:rPr>
              <a:t>			</a:t>
            </a:r>
            <a:r>
              <a:rPr lang="en-US" sz="2400" b="1" u="sng" dirty="0" smtClean="0">
                <a:latin typeface="+mn-lt"/>
              </a:rPr>
              <a:t>Hp60 </a:t>
            </a:r>
            <a:r>
              <a:rPr lang="en-US" sz="2400" b="1" u="sng" dirty="0"/>
              <a:t>presently implemented as </a:t>
            </a:r>
            <a:r>
              <a:rPr lang="en-US" sz="2400" b="1" u="sng" dirty="0" smtClean="0">
                <a:latin typeface="+mn-lt"/>
              </a:rPr>
              <a:t>follows:</a:t>
            </a:r>
          </a:p>
          <a:p>
            <a:r>
              <a:rPr lang="en-US" sz="2400" dirty="0" smtClean="0">
                <a:latin typeface="+mn-lt"/>
              </a:rPr>
              <a:t>DTM2013: </a:t>
            </a:r>
            <a:r>
              <a:rPr lang="en-US" sz="2400" dirty="0" err="1" smtClean="0">
                <a:latin typeface="+mn-lt"/>
              </a:rPr>
              <a:t>Kp</a:t>
            </a:r>
            <a:r>
              <a:rPr lang="en-US" sz="2400" dirty="0" smtClean="0">
                <a:latin typeface="+mn-lt"/>
              </a:rPr>
              <a:t> delayed by 3hr	     	     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DTM2019:</a:t>
            </a:r>
            <a:r>
              <a:rPr lang="en-US" sz="2400" dirty="0" smtClean="0">
                <a:latin typeface="+mn-lt"/>
              </a:rPr>
              <a:t>	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&lt;3 Hp60&gt; delayed 0-4hr (function latitude)</a:t>
            </a:r>
          </a:p>
          <a:p>
            <a:r>
              <a:rPr lang="en-US" sz="2400" dirty="0" smtClean="0">
                <a:latin typeface="+mn-lt"/>
              </a:rPr>
              <a:t>	     &lt;</a:t>
            </a:r>
            <a:r>
              <a:rPr lang="en-US" sz="2400" dirty="0" err="1">
                <a:latin typeface="+mn-lt"/>
              </a:rPr>
              <a:t>Kp</a:t>
            </a:r>
            <a:r>
              <a:rPr lang="en-US" sz="2400" dirty="0">
                <a:latin typeface="+mn-lt"/>
              </a:rPr>
              <a:t> last 24hr&gt;	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			</a:t>
            </a:r>
            <a:r>
              <a:rPr lang="en-US" sz="2400" dirty="0">
                <a:solidFill>
                  <a:srgbClr val="FFC000"/>
                </a:solidFill>
                <a:latin typeface="+mn-lt"/>
              </a:rPr>
              <a:t>&lt;Hp60 last 24hr&gt; / </a:t>
            </a:r>
            <a:r>
              <a:rPr lang="en-US" sz="2400" dirty="0" err="1">
                <a:solidFill>
                  <a:srgbClr val="FFC000"/>
                </a:solidFill>
                <a:latin typeface="+mn-lt"/>
              </a:rPr>
              <a:t>Hp</a:t>
            </a:r>
            <a:r>
              <a:rPr lang="en-US" sz="2400" dirty="0">
                <a:solidFill>
                  <a:srgbClr val="FFC000"/>
                </a:solidFill>
                <a:latin typeface="+mn-lt"/>
              </a:rPr>
              <a:t>&gt; 5: &lt;Hp60 last 12hr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53032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DTM2019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11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958185"/>
              </p:ext>
            </p:extLst>
          </p:nvPr>
        </p:nvGraphicFramePr>
        <p:xfrm>
          <a:off x="335230" y="3252022"/>
          <a:ext cx="11670891" cy="3293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368"/>
                <a:gridCol w="2222090"/>
                <a:gridCol w="2113935"/>
                <a:gridCol w="2167641"/>
                <a:gridCol w="1978318"/>
                <a:gridCol w="1979539"/>
              </a:tblGrid>
              <a:tr h="95654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NRLMSISE-00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JB2008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DTM2013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DTM2019_oper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DTM2019_res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CHAMP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0.69/23.2/0.97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0.78/20.2/0.98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0.76/19.8/0.98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0.96/19.3/0.98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1.00/18.8/0.98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GRACE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0.75/28.8/0/97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0.83/26.9/0.98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0.76/23.2/0.98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0.99/25.8/0.98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0.98/22.3/0.98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GOCE 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0.82/14.3/0.97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0.81/12.4/0.98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0.79/11.6/0.98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1.00/10.7/0.98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0.99/10.6/0.98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SwarmA 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0.89/25.8/0.92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0.92/21.2/0.95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0.78/25.5/0.96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1.09/22.2/0.94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0.98/20.4/0.95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Stella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1.09/30.7/0.94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0.92/47.3/0.94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0.78/20.8/0.95</a:t>
                      </a:r>
                      <a:endParaRPr lang="en-GB" sz="18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0.97/20.7/0.95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0.99/19.6/0.95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9029" y="2243559"/>
            <a:ext cx="1167089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Mean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O/C, </a:t>
            </a:r>
            <a:r>
              <a:rPr lang="en-GB" sz="2400" b="1" dirty="0" err="1">
                <a:latin typeface="Calibri" charset="0"/>
                <a:ea typeface="Calibri" charset="0"/>
                <a:cs typeface="Times New Roman" charset="0"/>
              </a:rPr>
              <a:t>StD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 O/C as a 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percentage and correlation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of the density ratios of the 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CIRA thermosphere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models and the two 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preliminary DTM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versions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. </a:t>
            </a:r>
            <a:r>
              <a:rPr lang="en-GB" sz="2400" i="1" dirty="0" smtClean="0">
                <a:latin typeface="Calibri" charset="0"/>
                <a:ea typeface="Calibri" charset="0"/>
                <a:cs typeface="Times New Roman" charset="0"/>
              </a:rPr>
              <a:t>(complete datasets)</a:t>
            </a:r>
            <a:endParaRPr lang="en-GB" sz="2400" i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1157"/>
              </p:ext>
            </p:extLst>
          </p:nvPr>
        </p:nvGraphicFramePr>
        <p:xfrm>
          <a:off x="335230" y="3252022"/>
          <a:ext cx="11670891" cy="3293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9368"/>
                <a:gridCol w="2222090"/>
                <a:gridCol w="2113935"/>
                <a:gridCol w="2167641"/>
                <a:gridCol w="1978318"/>
                <a:gridCol w="1979539"/>
              </a:tblGrid>
              <a:tr h="95654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NRLMSISE-00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JB2008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DTM2013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DTM2019_oper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u="sng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DTM2019_res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</a:t>
                      </a:r>
                      <a:endParaRPr lang="en-GB" sz="1800" b="1" i="1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CHAMP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0.69/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23.2</a:t>
                      </a:r>
                      <a:r>
                        <a:rPr lang="en-US" sz="1800" b="1" dirty="0">
                          <a:effectLst/>
                        </a:rPr>
                        <a:t>/0.97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0.78/</a:t>
                      </a:r>
                      <a:r>
                        <a:rPr lang="en-US" sz="1800" b="1" dirty="0">
                          <a:solidFill>
                            <a:srgbClr val="FF9300"/>
                          </a:solidFill>
                          <a:effectLst/>
                        </a:rPr>
                        <a:t>20.2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0.76/</a:t>
                      </a:r>
                      <a:r>
                        <a:rPr lang="en-US" sz="1800" b="1" dirty="0">
                          <a:solidFill>
                            <a:srgbClr val="FF9300"/>
                          </a:solidFill>
                          <a:effectLst/>
                        </a:rPr>
                        <a:t>19.8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0.96/</a:t>
                      </a:r>
                      <a:r>
                        <a:rPr lang="en-US" sz="1800" b="1" dirty="0">
                          <a:solidFill>
                            <a:schemeClr val="accent6"/>
                          </a:solidFill>
                          <a:effectLst/>
                        </a:rPr>
                        <a:t>19.3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1.00/</a:t>
                      </a:r>
                      <a:r>
                        <a:rPr lang="en-US" sz="1800" b="1" i="1" dirty="0">
                          <a:solidFill>
                            <a:schemeClr val="accent6"/>
                          </a:solidFill>
                          <a:effectLst/>
                        </a:rPr>
                        <a:t>18.8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GRACE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0.75/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28.8</a:t>
                      </a:r>
                      <a:r>
                        <a:rPr lang="en-US" sz="1800" b="1" dirty="0">
                          <a:effectLst/>
                        </a:rPr>
                        <a:t>/0/97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0.83/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26.9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0.76/</a:t>
                      </a:r>
                      <a:r>
                        <a:rPr lang="en-US" sz="1800" b="1" dirty="0">
                          <a:solidFill>
                            <a:srgbClr val="FF9300"/>
                          </a:solidFill>
                          <a:effectLst/>
                        </a:rPr>
                        <a:t>23.2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0.99/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</a:rPr>
                        <a:t>25.8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0.98/</a:t>
                      </a:r>
                      <a:r>
                        <a:rPr lang="en-US" sz="1800" b="1" dirty="0">
                          <a:solidFill>
                            <a:schemeClr val="accent6"/>
                          </a:solidFill>
                          <a:effectLst/>
                        </a:rPr>
                        <a:t>22.3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GOCE 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0.82/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14.3</a:t>
                      </a:r>
                      <a:r>
                        <a:rPr lang="en-US" sz="1800" b="1" dirty="0">
                          <a:effectLst/>
                        </a:rPr>
                        <a:t>/0.97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0.81/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12.4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0.79/</a:t>
                      </a:r>
                      <a:r>
                        <a:rPr lang="en-US" sz="1800" b="1" dirty="0">
                          <a:solidFill>
                            <a:srgbClr val="FF9300"/>
                          </a:solidFill>
                          <a:effectLst/>
                        </a:rPr>
                        <a:t>11.6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1.00/</a:t>
                      </a:r>
                      <a:r>
                        <a:rPr lang="en-US" sz="1800" b="1" dirty="0">
                          <a:solidFill>
                            <a:schemeClr val="accent6"/>
                          </a:solidFill>
                          <a:effectLst/>
                        </a:rPr>
                        <a:t>10.7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0.99/</a:t>
                      </a:r>
                      <a:r>
                        <a:rPr lang="en-US" sz="1800" b="1" i="1" dirty="0">
                          <a:solidFill>
                            <a:schemeClr val="accent6"/>
                          </a:solidFill>
                          <a:effectLst/>
                        </a:rPr>
                        <a:t>10.6</a:t>
                      </a:r>
                      <a:r>
                        <a:rPr lang="en-US" sz="1800" b="1" dirty="0">
                          <a:effectLst/>
                        </a:rPr>
                        <a:t>/0.98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SwarmA 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0.89/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25.8</a:t>
                      </a:r>
                      <a:r>
                        <a:rPr lang="en-US" sz="1800" b="1" dirty="0">
                          <a:effectLst/>
                        </a:rPr>
                        <a:t>/0.92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0.92/21.2/0.95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0.78/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25.5</a:t>
                      </a:r>
                      <a:r>
                        <a:rPr lang="en-US" sz="1800" b="1" dirty="0">
                          <a:effectLst/>
                        </a:rPr>
                        <a:t>/0.96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1.09/</a:t>
                      </a:r>
                      <a:r>
                        <a:rPr lang="en-US" sz="1800" b="1" dirty="0">
                          <a:solidFill>
                            <a:schemeClr val="accent6"/>
                          </a:solidFill>
                          <a:effectLst/>
                        </a:rPr>
                        <a:t>22.2</a:t>
                      </a:r>
                      <a:r>
                        <a:rPr lang="en-US" sz="1800" b="1" dirty="0">
                          <a:effectLst/>
                        </a:rPr>
                        <a:t>/0.94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0.98/</a:t>
                      </a:r>
                      <a:r>
                        <a:rPr lang="en-US" sz="1800" b="1" i="1" dirty="0">
                          <a:solidFill>
                            <a:schemeClr val="accent6"/>
                          </a:solidFill>
                          <a:effectLst/>
                        </a:rPr>
                        <a:t>20.4</a:t>
                      </a:r>
                      <a:r>
                        <a:rPr lang="en-US" sz="1800" b="1" dirty="0">
                          <a:effectLst/>
                        </a:rPr>
                        <a:t>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6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Stella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1.09/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30.7</a:t>
                      </a:r>
                      <a:r>
                        <a:rPr lang="en-US" sz="1800" b="1" dirty="0">
                          <a:effectLst/>
                        </a:rPr>
                        <a:t>/0.94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0.92/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47.3</a:t>
                      </a:r>
                      <a:r>
                        <a:rPr lang="en-US" sz="1800" b="1" dirty="0">
                          <a:effectLst/>
                        </a:rPr>
                        <a:t>/0.94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0.78/</a:t>
                      </a:r>
                      <a:r>
                        <a:rPr lang="en-US" sz="1800" b="1" dirty="0">
                          <a:solidFill>
                            <a:srgbClr val="FF9300"/>
                          </a:solidFill>
                          <a:effectLst/>
                        </a:rPr>
                        <a:t>20.8</a:t>
                      </a:r>
                      <a:r>
                        <a:rPr lang="en-US" sz="1800" b="1" dirty="0">
                          <a:effectLst/>
                        </a:rPr>
                        <a:t>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0.97/20.7/0.95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0.99/</a:t>
                      </a:r>
                      <a:r>
                        <a:rPr lang="en-US" sz="1800" b="1" i="1" dirty="0">
                          <a:solidFill>
                            <a:schemeClr val="accent6"/>
                          </a:solidFill>
                          <a:effectLst/>
                        </a:rPr>
                        <a:t>19.6</a:t>
                      </a:r>
                      <a:r>
                        <a:rPr lang="en-US" sz="1800" b="1" dirty="0">
                          <a:effectLst/>
                        </a:rPr>
                        <a:t>/0.95</a:t>
                      </a:r>
                      <a:endParaRPr lang="en-GB" sz="1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4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481938"/>
              </p:ext>
            </p:extLst>
          </p:nvPr>
        </p:nvGraphicFramePr>
        <p:xfrm>
          <a:off x="367185" y="3541262"/>
          <a:ext cx="11454581" cy="274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528"/>
                <a:gridCol w="3223728"/>
                <a:gridCol w="2978753"/>
                <a:gridCol w="3215572"/>
              </a:tblGrid>
              <a:tr h="39802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 marT="0" marB="180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dirty="0" smtClean="0"/>
                        <a:t>DTM2013 </a:t>
                      </a:r>
                      <a:r>
                        <a:rPr lang="en-US" b="0" dirty="0" smtClean="0"/>
                        <a:t>(O/C</a:t>
                      </a:r>
                      <a:r>
                        <a:rPr lang="en-US" b="0" baseline="0" dirty="0" smtClean="0"/>
                        <a:t> ; </a:t>
                      </a:r>
                      <a:r>
                        <a:rPr lang="en-US" b="0" baseline="0" dirty="0" err="1" smtClean="0"/>
                        <a:t>StD</a:t>
                      </a:r>
                      <a:r>
                        <a:rPr lang="en-US" b="0" baseline="0" dirty="0" smtClean="0"/>
                        <a:t> ; R (</a:t>
                      </a:r>
                      <a:r>
                        <a:rPr lang="en-US" b="0" baseline="0" dirty="0" err="1" smtClean="0"/>
                        <a:t>nelim</a:t>
                      </a:r>
                      <a:r>
                        <a:rPr lang="en-US" b="0" baseline="0" dirty="0" smtClean="0"/>
                        <a:t>))</a:t>
                      </a:r>
                      <a:endParaRPr lang="en-US" b="0" dirty="0"/>
                    </a:p>
                  </a:txBody>
                  <a:tcPr marT="0" marB="1800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DTM2019_operational</a:t>
                      </a:r>
                    </a:p>
                  </a:txBody>
                  <a:tcPr marT="0" marB="1800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DTM2019_research</a:t>
                      </a:r>
                    </a:p>
                  </a:txBody>
                  <a:tcPr marT="0" marB="180000"/>
                </a:tc>
              </a:tr>
              <a:tr h="3980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err="1" smtClean="0"/>
                        <a:t>CHAMP_MinAp</a:t>
                      </a:r>
                      <a:endParaRPr lang="en-US" b="1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0.97 /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23.7%</a:t>
                      </a:r>
                      <a:r>
                        <a:rPr lang="en-US" b="1" dirty="0" smtClean="0"/>
                        <a:t> / 0.95 (594)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0.97 / 21.7% / 0.96</a:t>
                      </a:r>
                      <a:r>
                        <a:rPr lang="en-US" b="1" baseline="0" dirty="0" smtClean="0"/>
                        <a:t> (288)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1.00 /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smtClean="0">
                          <a:solidFill>
                            <a:schemeClr val="accent6"/>
                          </a:solidFill>
                        </a:rPr>
                        <a:t>21.3%</a:t>
                      </a:r>
                      <a:r>
                        <a:rPr lang="en-US" b="1" baseline="0" dirty="0" smtClean="0"/>
                        <a:t> / 0.96 (182)</a:t>
                      </a:r>
                      <a:endParaRPr lang="en-US" b="1" dirty="0"/>
                    </a:p>
                  </a:txBody>
                  <a:tcPr/>
                </a:tc>
              </a:tr>
              <a:tr h="3980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err="1" smtClean="0"/>
                        <a:t>GRACE_MinAp</a:t>
                      </a:r>
                      <a:endParaRPr lang="en-US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0.97 /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29.1%</a:t>
                      </a:r>
                      <a:r>
                        <a:rPr lang="en-US" b="1" dirty="0" smtClean="0"/>
                        <a:t> / 0.96 (1729)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0.94 / 28.9% / 0.96 (1467)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0.95 / </a:t>
                      </a:r>
                      <a:r>
                        <a:rPr lang="en-US" b="1" dirty="0" smtClean="0">
                          <a:solidFill>
                            <a:schemeClr val="accent6"/>
                          </a:solidFill>
                        </a:rPr>
                        <a:t>25.9%</a:t>
                      </a:r>
                      <a:r>
                        <a:rPr lang="en-US" b="1" dirty="0" smtClean="0"/>
                        <a:t> / 0.96 (901)</a:t>
                      </a:r>
                      <a:endParaRPr lang="en-US" b="1" dirty="0"/>
                    </a:p>
                  </a:txBody>
                  <a:tcPr/>
                </a:tc>
              </a:tr>
              <a:tr h="3980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err="1" smtClean="0"/>
                        <a:t>GOCE_MinAp</a:t>
                      </a:r>
                      <a:endParaRPr lang="en-US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0.96 /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15.4%</a:t>
                      </a:r>
                      <a:r>
                        <a:rPr lang="en-US" b="1" baseline="0" dirty="0" smtClean="0"/>
                        <a:t> / 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r>
                        <a:rPr lang="en-US" b="1" baseline="0" dirty="0" smtClean="0"/>
                        <a:t> (14)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1.00 / </a:t>
                      </a:r>
                      <a:r>
                        <a:rPr lang="en-US" b="1" dirty="0" smtClean="0">
                          <a:solidFill>
                            <a:schemeClr val="accent6"/>
                          </a:solidFill>
                        </a:rPr>
                        <a:t>13.2%</a:t>
                      </a:r>
                      <a:r>
                        <a:rPr lang="en-US" b="1" dirty="0" smtClean="0"/>
                        <a:t> / </a:t>
                      </a:r>
                      <a:r>
                        <a:rPr lang="en-US" b="1" dirty="0" smtClean="0">
                          <a:solidFill>
                            <a:schemeClr val="accent6"/>
                          </a:solidFill>
                        </a:rPr>
                        <a:t>0.97</a:t>
                      </a:r>
                      <a:r>
                        <a:rPr lang="en-US" b="1" dirty="0" smtClean="0"/>
                        <a:t> (3)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0.96 / </a:t>
                      </a:r>
                      <a:r>
                        <a:rPr lang="en-US" b="1" dirty="0" smtClean="0">
                          <a:solidFill>
                            <a:schemeClr val="accent6"/>
                          </a:solidFill>
                        </a:rPr>
                        <a:t>13.1%</a:t>
                      </a:r>
                      <a:r>
                        <a:rPr lang="en-US" b="1" baseline="0" dirty="0" smtClean="0"/>
                        <a:t> / </a:t>
                      </a:r>
                      <a:r>
                        <a:rPr lang="en-US" b="1" baseline="0" dirty="0" smtClean="0">
                          <a:solidFill>
                            <a:schemeClr val="accent6"/>
                          </a:solidFill>
                        </a:rPr>
                        <a:t>0.97</a:t>
                      </a:r>
                      <a:r>
                        <a:rPr lang="en-US" b="1" baseline="0" dirty="0" smtClean="0"/>
                        <a:t> (0)</a:t>
                      </a:r>
                      <a:endParaRPr lang="en-US" b="1" dirty="0"/>
                    </a:p>
                  </a:txBody>
                  <a:tcPr/>
                </a:tc>
              </a:tr>
              <a:tr h="3980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err="1" smtClean="0"/>
                        <a:t>SwarmA_MinAp</a:t>
                      </a:r>
                      <a:endParaRPr lang="en-US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0.74 / 26.9% / 0.93 (4085)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1.05 /</a:t>
                      </a:r>
                      <a:r>
                        <a:rPr lang="en-US" b="1" baseline="0" dirty="0" smtClean="0"/>
                        <a:t> 25.1% / 0.94 (255)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/>
                        <a:t>0.97 / 25.7% / 0.94 (345)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7185" y="6281711"/>
            <a:ext cx="5116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Calibri" charset="0"/>
                <a:ea typeface="Calibri" charset="0"/>
                <a:cs typeface="Calibri" charset="0"/>
              </a:rPr>
              <a:t>MinAp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: minimum 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Kp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=6- plus 2 days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>
                <a:latin typeface="Courier New" charset="0"/>
                <a:ea typeface="Courier New" charset="0"/>
                <a:cs typeface="Courier New" charset="0"/>
              </a:rPr>
              <a:t>1</a:t>
            </a:r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2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185" y="2611967"/>
            <a:ext cx="1145458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Mean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O/C, </a:t>
            </a:r>
            <a:r>
              <a:rPr lang="en-GB" sz="2400" b="1" dirty="0" err="1">
                <a:latin typeface="Calibri" charset="0"/>
                <a:ea typeface="Calibri" charset="0"/>
                <a:cs typeface="Times New Roman" charset="0"/>
              </a:rPr>
              <a:t>StD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 O/C as a 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percentage, correlation and (# rejected data) of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the density ratios of 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DTM2013 and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the two 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preliminary DTM </a:t>
            </a:r>
            <a:r>
              <a:rPr lang="en-GB" sz="2400" b="1" dirty="0">
                <a:latin typeface="Calibri" charset="0"/>
                <a:ea typeface="Calibri" charset="0"/>
                <a:cs typeface="Times New Roman" charset="0"/>
              </a:rPr>
              <a:t>versions</a:t>
            </a:r>
            <a:r>
              <a:rPr lang="en-GB" sz="2400" b="1" dirty="0" smtClean="0">
                <a:latin typeface="Calibri" charset="0"/>
                <a:ea typeface="Calibri" charset="0"/>
                <a:cs typeface="Times New Roman" charset="0"/>
              </a:rPr>
              <a:t>. </a:t>
            </a:r>
            <a:r>
              <a:rPr lang="en-GB" sz="2400" i="1" dirty="0" smtClean="0">
                <a:latin typeface="Calibri" charset="0"/>
                <a:ea typeface="Calibri" charset="0"/>
                <a:cs typeface="Times New Roman" charset="0"/>
              </a:rPr>
              <a:t>(Storm data only)</a:t>
            </a:r>
            <a:endParaRPr lang="en-GB" sz="2400" i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DTM2019 - Storms</a:t>
            </a:r>
          </a:p>
        </p:txBody>
      </p:sp>
    </p:spTree>
    <p:extLst>
      <p:ext uri="{BB962C8B-B14F-4D97-AF65-F5344CB8AC3E}">
        <p14:creationId xmlns:p14="http://schemas.microsoft.com/office/powerpoint/2010/main" val="8148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DTM2019 - Storms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13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1" y="3537355"/>
            <a:ext cx="11224731" cy="321391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Image 4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" y="680242"/>
            <a:ext cx="5921252" cy="2731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649" y="2065682"/>
            <a:ext cx="58993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New storm-time metrics: </a:t>
            </a:r>
            <a:r>
              <a:rPr lang="en-US" sz="2000" b="1" dirty="0" smtClean="0">
                <a:solidFill>
                  <a:srgbClr val="FFC000"/>
                </a:solidFill>
              </a:rPr>
              <a:t>(s</a:t>
            </a:r>
            <a:r>
              <a:rPr lang="en-US" sz="2000" b="1" i="1" dirty="0" smtClean="0">
                <a:solidFill>
                  <a:srgbClr val="FFC000"/>
                </a:solidFill>
              </a:rPr>
              <a:t>ee ISWAT booth)</a:t>
            </a:r>
            <a:endParaRPr lang="en-US" sz="20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Storm in phases, statistics on storm &amp; per phase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Orbit moving average and min/max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Cumulative orbit-mean O/C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216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DTM2019 - Storms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14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827" y="758900"/>
            <a:ext cx="8143654" cy="4167061"/>
            <a:chOff x="117987" y="758900"/>
            <a:chExt cx="8143654" cy="41670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r="2984"/>
            <a:stretch/>
          </p:blipFill>
          <p:spPr>
            <a:xfrm>
              <a:off x="117987" y="758900"/>
              <a:ext cx="8143654" cy="4167061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1440424" y="1130710"/>
              <a:ext cx="0" cy="3229264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08669" y="1130710"/>
              <a:ext cx="0" cy="3229264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110747" y="1130710"/>
              <a:ext cx="0" cy="3229264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70319" y="13315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31378" y="13315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3096" y="13315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9586378"/>
                  </p:ext>
                </p:extLst>
              </p:nvPr>
            </p:nvGraphicFramePr>
            <p:xfrm>
              <a:off x="7875637" y="4070557"/>
              <a:ext cx="4176037" cy="22346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7905"/>
                    <a:gridCol w="601895"/>
                    <a:gridCol w="661337"/>
                    <a:gridCol w="558300"/>
                    <a:gridCol w="558300"/>
                    <a:gridCol w="558300"/>
                  </a:tblGrid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en-GB" sz="1200" i="1">
                                        <a:effectLst/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200">
                                        <a:effectLst/>
                                        <a:latin typeface="Cambria Math" charset="0"/>
                                      </a:rPr>
                                      <m:t>𝑜</m:t>
                                    </m:r>
                                    <m:r>
                                      <a:rPr lang="fr-FR" sz="1200">
                                        <a:effectLst/>
                                        <a:latin typeface="Cambria Math" charset="0"/>
                                      </a:rPr>
                                      <m:t>/</m:t>
                                    </m:r>
                                    <m:r>
                                      <a:rPr lang="fr-FR" sz="1200">
                                        <a:effectLst/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GB" sz="1200" i="1">
                                      <a:effectLst/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>
                                      <a:effectLst/>
                                      <a:latin typeface="Cambria Math" charset="0"/>
                                    </a:rPr>
                                    <m:t>𝑜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GB" sz="1200" i="1">
                                      <a:effectLst/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>
                                      <a:effectLst/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</m:d>
                            </m:oMath>
                          </a14:m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%std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%rms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DTM2013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0.930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0.981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21.96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23.53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0.907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MSIS00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0.843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0.929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33.22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39.67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0.818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JB2008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1.023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1.072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22.65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22.80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0.906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DTM2019 - kp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0.860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0.935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29.77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35.11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0.838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DTM2019 - ap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0.972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1.037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23.56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23.56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0.906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9586378"/>
                  </p:ext>
                </p:extLst>
              </p:nvPr>
            </p:nvGraphicFramePr>
            <p:xfrm>
              <a:off x="7875637" y="4070557"/>
              <a:ext cx="4176037" cy="22346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7905"/>
                    <a:gridCol w="601895"/>
                    <a:gridCol w="661337"/>
                    <a:gridCol w="558300"/>
                    <a:gridCol w="558300"/>
                    <a:gridCol w="558300"/>
                  </a:tblGrid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206061" t="-9836" r="-392929" b="-5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277982" t="-9836" r="-256881" b="-5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%std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%rms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R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DTM2013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0.930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0.981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21.96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23.53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0.907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MSIS00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0.843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0.929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33.22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39.67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0.818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JB2008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1.023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1.072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22.65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22.80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0.906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DTM2019 - kp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0.860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0.935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29.77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35.11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0.838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724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DTM2019 - ap</a:t>
                          </a:r>
                          <a:endParaRPr lang="en-GB" sz="100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0.972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1.037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23.56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23.56</a:t>
                          </a:r>
                          <a:endParaRPr lang="en-GB" sz="1000" b="1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0.906</a:t>
                          </a:r>
                          <a:endParaRPr lang="en-GB" sz="1000" b="1" dirty="0">
                            <a:effectLst/>
                            <a:latin typeface="Arial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281488" y="29035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64351" y="878817"/>
            <a:ext cx="3670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Example:</a:t>
            </a:r>
          </a:p>
          <a:p>
            <a:endParaRPr lang="en-US" b="1" dirty="0"/>
          </a:p>
          <a:p>
            <a:r>
              <a:rPr lang="en-US" b="1" dirty="0" smtClean="0"/>
              <a:t>Statistics for CHAMP, November </a:t>
            </a:r>
            <a:r>
              <a:rPr lang="mr-IN" b="1" dirty="0" smtClean="0"/>
              <a:t>’</a:t>
            </a:r>
            <a:r>
              <a:rPr lang="en-US" b="1" dirty="0" smtClean="0"/>
              <a:t>03,</a:t>
            </a:r>
          </a:p>
          <a:p>
            <a:r>
              <a:rPr lang="en-US" b="1" dirty="0"/>
              <a:t>f</a:t>
            </a:r>
            <a:r>
              <a:rPr lang="en-US" b="1" dirty="0" smtClean="0"/>
              <a:t>or phases 1-4.</a:t>
            </a:r>
          </a:p>
          <a:p>
            <a:endParaRPr lang="en-US" b="1" dirty="0"/>
          </a:p>
          <a:p>
            <a:r>
              <a:rPr lang="en-US" b="1" i="1" dirty="0" smtClean="0"/>
              <a:t>NB: density profile ‘old’ database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281488" y="2635183"/>
            <a:ext cx="7840573" cy="4015570"/>
            <a:chOff x="4281488" y="2635183"/>
            <a:chExt cx="7840573" cy="40155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r="3065"/>
            <a:stretch/>
          </p:blipFill>
          <p:spPr>
            <a:xfrm>
              <a:off x="4281488" y="2635183"/>
              <a:ext cx="7840573" cy="401557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876802" y="4021397"/>
              <a:ext cx="6601189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392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50" y="832872"/>
            <a:ext cx="9318752" cy="5852102"/>
          </a:xfrm>
          <a:prstGeom prst="rect">
            <a:avLst/>
          </a:prstGeom>
          <a:solidFill>
            <a:srgbClr val="00B0F0">
              <a:alpha val="34000"/>
            </a:srgbClr>
          </a:solidFill>
        </p:spPr>
      </p:pic>
      <p:sp>
        <p:nvSpPr>
          <p:cNvPr id="3" name="TextBox 2"/>
          <p:cNvSpPr txBox="1"/>
          <p:nvPr/>
        </p:nvSpPr>
        <p:spPr>
          <a:xfrm>
            <a:off x="152400" y="1502112"/>
            <a:ext cx="2197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effect of </a:t>
            </a:r>
            <a:r>
              <a:rPr lang="en-US" sz="2000" dirty="0" err="1" smtClean="0"/>
              <a:t>Hp</a:t>
            </a:r>
            <a:r>
              <a:rPr lang="en-US" sz="2000" dirty="0" smtClean="0"/>
              <a:t> on the modeling is small and hardly visible when presenting general statistics on O/C.</a:t>
            </a:r>
          </a:p>
          <a:p>
            <a:endParaRPr lang="en-US" sz="2000" dirty="0"/>
          </a:p>
          <a:p>
            <a:r>
              <a:rPr lang="en-US" sz="2000" i="1" dirty="0" smtClean="0"/>
              <a:t>The model cannot reproduce the high amplitudes, which is due to spatial resolution</a:t>
            </a:r>
            <a:endParaRPr lang="en-US" sz="2000" i="1" dirty="0"/>
          </a:p>
        </p:txBody>
      </p:sp>
      <p:sp>
        <p:nvSpPr>
          <p:cNvPr id="12" name="Rectangle 11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DTM2019 - Storms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15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DTM2019</a:t>
            </a:r>
            <a:r>
              <a:rPr lang="mr-IN" sz="2800" dirty="0" smtClean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longitude 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variations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" y="1084576"/>
            <a:ext cx="4302572" cy="26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23" y="1084576"/>
            <a:ext cx="4222386" cy="26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" y="3988718"/>
            <a:ext cx="4224939" cy="26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05" y="3988718"/>
            <a:ext cx="4264504" cy="26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0" name="TextBox 19"/>
          <p:cNvSpPr txBox="1"/>
          <p:nvPr/>
        </p:nvSpPr>
        <p:spPr>
          <a:xfrm>
            <a:off x="9716279" y="3230399"/>
            <a:ext cx="2491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Low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Geomagnetic activity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DTM quite realistic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16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915613" y="789612"/>
            <a:ext cx="42118" cy="583733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49993" y="688780"/>
            <a:ext cx="716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Observation (GOCE)				Model (DTM)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21221" y="1377952"/>
            <a:ext cx="62228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dusk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621221" y="4332546"/>
            <a:ext cx="702628" cy="369332"/>
          </a:xfrm>
          <a:prstGeom prst="rect">
            <a:avLst/>
          </a:prstGeom>
          <a:solidFill>
            <a:srgbClr val="FF7E79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dawn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7" y="1084576"/>
            <a:ext cx="4302570" cy="266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7" y="3987876"/>
            <a:ext cx="4376572" cy="266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68" y="1084576"/>
            <a:ext cx="4366000" cy="266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53" y="3987876"/>
            <a:ext cx="4319715" cy="266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16" name="TextBox 15"/>
          <p:cNvSpPr txBox="1"/>
          <p:nvPr/>
        </p:nvSpPr>
        <p:spPr>
          <a:xfrm>
            <a:off x="9716279" y="3230399"/>
            <a:ext cx="2491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Low-medium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Geomagnetic activity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DTM getting worse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DTM2019</a:t>
            </a:r>
            <a:r>
              <a:rPr lang="mr-IN" sz="2800" dirty="0" smtClean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longitude 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variations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17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915613" y="789612"/>
            <a:ext cx="42118" cy="583733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49993" y="688780"/>
            <a:ext cx="716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Observation (GOCE)				Model (DTM)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21221" y="1377952"/>
            <a:ext cx="62228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dusk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21221" y="4332546"/>
            <a:ext cx="702628" cy="369332"/>
          </a:xfrm>
          <a:prstGeom prst="rect">
            <a:avLst/>
          </a:prstGeom>
          <a:solidFill>
            <a:srgbClr val="FF7E79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dawn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16279" y="3230399"/>
            <a:ext cx="2491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High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Geomagnetic activity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DTM cannot reproduce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Results 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DTM2019</a:t>
            </a:r>
            <a:r>
              <a:rPr lang="mr-IN" sz="2800" dirty="0" smtClean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longitude 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variations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" y="1080693"/>
            <a:ext cx="4340939" cy="2664000"/>
          </a:xfrm>
          <a:prstGeom prst="rect">
            <a:avLst/>
          </a:prstGeom>
          <a:solidFill>
            <a:srgbClr val="FF9300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89" y="1090525"/>
            <a:ext cx="4365109" cy="2664000"/>
          </a:xfrm>
          <a:prstGeom prst="rect">
            <a:avLst/>
          </a:prstGeom>
          <a:solidFill>
            <a:srgbClr val="FF9300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" y="3994139"/>
            <a:ext cx="4306626" cy="2664000"/>
          </a:xfrm>
          <a:prstGeom prst="rect">
            <a:avLst/>
          </a:prstGeom>
          <a:solidFill>
            <a:srgbClr val="FF9300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37" y="3994139"/>
            <a:ext cx="4313144" cy="2664000"/>
          </a:xfrm>
          <a:prstGeom prst="rect">
            <a:avLst/>
          </a:prstGeom>
          <a:solidFill>
            <a:srgbClr val="FF9300"/>
          </a:solidFill>
        </p:spPr>
      </p:pic>
      <p:sp>
        <p:nvSpPr>
          <p:cNvPr id="23" name="TextBox 22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18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915613" y="789612"/>
            <a:ext cx="42118" cy="583733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49993" y="688780"/>
            <a:ext cx="716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Observation (GOCE)				Model (DTM)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21221" y="1377952"/>
            <a:ext cx="62228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dusk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1221" y="4332546"/>
            <a:ext cx="702628" cy="369332"/>
          </a:xfrm>
          <a:prstGeom prst="rect">
            <a:avLst/>
          </a:prstGeom>
          <a:solidFill>
            <a:srgbClr val="FF7E79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dawn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Summary and outlook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813" y="672915"/>
            <a:ext cx="119459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The DTM2019 models are still preliminary (</a:t>
            </a:r>
            <a:r>
              <a:rPr lang="en-US" sz="2400" i="1" dirty="0" smtClean="0"/>
              <a:t>delivery of final models as late as possible</a:t>
            </a:r>
            <a:r>
              <a:rPr lang="en-US" sz="2400" b="1" dirty="0" smtClean="0"/>
              <a:t>):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u="sng" dirty="0" smtClean="0">
                <a:latin typeface="+mn-lt"/>
              </a:rPr>
              <a:t>More data </a:t>
            </a:r>
            <a:r>
              <a:rPr lang="en-US" sz="2400" dirty="0" smtClean="0">
                <a:latin typeface="+mn-lt"/>
              </a:rPr>
              <a:t>were assimilated, and CHAMP, </a:t>
            </a:r>
            <a:r>
              <a:rPr lang="en-US" sz="2400" dirty="0" err="1" smtClean="0">
                <a:latin typeface="+mn-lt"/>
              </a:rPr>
              <a:t>SwarmA</a:t>
            </a:r>
            <a:r>
              <a:rPr lang="en-US" sz="2400" dirty="0" smtClean="0">
                <a:latin typeface="+mn-lt"/>
              </a:rPr>
              <a:t> &amp; GOCE were used </a:t>
            </a:r>
            <a:r>
              <a:rPr lang="en-US" sz="2400" u="sng" dirty="0" smtClean="0">
                <a:latin typeface="+mn-lt"/>
              </a:rPr>
              <a:t>without scaling</a:t>
            </a:r>
            <a:r>
              <a:rPr lang="en-US" sz="2400" dirty="0" smtClean="0">
                <a:latin typeface="+mn-lt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An </a:t>
            </a:r>
            <a:r>
              <a:rPr lang="en-US" sz="2400" u="sng" dirty="0" smtClean="0"/>
              <a:t>operational</a:t>
            </a:r>
            <a:r>
              <a:rPr lang="en-US" sz="2400" dirty="0" smtClean="0"/>
              <a:t> (F10.7, </a:t>
            </a:r>
            <a:r>
              <a:rPr lang="en-US" sz="2400" dirty="0" err="1" smtClean="0"/>
              <a:t>Kp</a:t>
            </a:r>
            <a:r>
              <a:rPr lang="en-US" sz="2400" dirty="0" smtClean="0"/>
              <a:t>) and a </a:t>
            </a:r>
            <a:r>
              <a:rPr lang="en-US" sz="2400" u="sng" dirty="0" smtClean="0"/>
              <a:t>research</a:t>
            </a:r>
            <a:r>
              <a:rPr lang="en-US" sz="2400" dirty="0" smtClean="0"/>
              <a:t> (F30, Hp</a:t>
            </a:r>
            <a:r>
              <a:rPr lang="en-US" sz="2400" baseline="-25000" dirty="0" smtClean="0"/>
              <a:t>60</a:t>
            </a:r>
            <a:r>
              <a:rPr lang="en-US" sz="2400" dirty="0" smtClean="0"/>
              <a:t>) grade model have been developed,</a:t>
            </a:r>
            <a:endParaRPr lang="en-US" sz="24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u="sng" dirty="0" smtClean="0"/>
              <a:t>More precise </a:t>
            </a:r>
            <a:r>
              <a:rPr lang="en-US" sz="2400" dirty="0" smtClean="0"/>
              <a:t>than DTM2013, (</a:t>
            </a:r>
            <a:r>
              <a:rPr lang="en-US" sz="2400" i="1" dirty="0" smtClean="0"/>
              <a:t>and JB2008 and NRLMSISE-00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latin typeface="+mn-lt"/>
              </a:rPr>
              <a:t>They predict </a:t>
            </a:r>
            <a:r>
              <a:rPr lang="en-US" sz="2400" u="sng" dirty="0" smtClean="0">
                <a:latin typeface="+mn-lt"/>
              </a:rPr>
              <a:t>lower densities</a:t>
            </a:r>
            <a:r>
              <a:rPr lang="en-US" sz="2400" dirty="0" smtClean="0">
                <a:latin typeface="+mn-lt"/>
              </a:rPr>
              <a:t>; </a:t>
            </a:r>
            <a:r>
              <a:rPr lang="en-US" sz="2400" i="1" dirty="0" smtClean="0">
                <a:latin typeface="+mn-lt"/>
              </a:rPr>
              <a:t>this requires clear explanation for users.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+mn-lt"/>
              </a:rPr>
              <a:t>Next: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The algorithm for high-cadence geomagnetic activity indices (Hp</a:t>
            </a:r>
            <a:r>
              <a:rPr lang="en-US" sz="2400" baseline="-25000" dirty="0" smtClean="0">
                <a:solidFill>
                  <a:srgbClr val="FFC000"/>
                </a:solidFill>
              </a:rPr>
              <a:t>60</a:t>
            </a:r>
            <a:r>
              <a:rPr lang="en-US" sz="2400" dirty="0" smtClean="0">
                <a:solidFill>
                  <a:srgbClr val="FFC000"/>
                </a:solidFill>
              </a:rPr>
              <a:t>) must be refined,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Storm-time performance </a:t>
            </a:r>
            <a:r>
              <a:rPr lang="en-US" sz="2400" dirty="0" smtClean="0">
                <a:solidFill>
                  <a:srgbClr val="FFC000"/>
                </a:solidFill>
              </a:rPr>
              <a:t>must be improved and will </a:t>
            </a:r>
            <a:r>
              <a:rPr lang="en-US" sz="2400" dirty="0">
                <a:solidFill>
                  <a:srgbClr val="FFC000"/>
                </a:solidFill>
              </a:rPr>
              <a:t>be </a:t>
            </a:r>
            <a:r>
              <a:rPr lang="en-US" sz="2400" dirty="0" smtClean="0">
                <a:solidFill>
                  <a:srgbClr val="FFC000"/>
                </a:solidFill>
              </a:rPr>
              <a:t>assessed applying </a:t>
            </a:r>
            <a:r>
              <a:rPr lang="en-US" sz="2400" dirty="0">
                <a:solidFill>
                  <a:srgbClr val="FFC000"/>
                </a:solidFill>
              </a:rPr>
              <a:t>new metrics,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Weighting of datasets must be improved to remove remaining biases (</a:t>
            </a:r>
            <a:r>
              <a:rPr lang="en-US" sz="2400" dirty="0" err="1" smtClean="0">
                <a:solidFill>
                  <a:srgbClr val="FFC000"/>
                </a:solidFill>
              </a:rPr>
              <a:t>SwarmA</a:t>
            </a:r>
            <a:r>
              <a:rPr lang="en-US" sz="2400" dirty="0" smtClean="0">
                <a:solidFill>
                  <a:srgbClr val="FFC000"/>
                </a:solidFill>
              </a:rPr>
              <a:t> in ‘</a:t>
            </a:r>
            <a:r>
              <a:rPr lang="en-US" sz="2400" dirty="0" err="1" smtClean="0">
                <a:solidFill>
                  <a:srgbClr val="FFC000"/>
                </a:solidFill>
              </a:rPr>
              <a:t>oper</a:t>
            </a:r>
            <a:r>
              <a:rPr lang="en-US" sz="2400" dirty="0" smtClean="0">
                <a:solidFill>
                  <a:srgbClr val="FFC000"/>
                </a:solidFill>
              </a:rPr>
              <a:t>’), and increase precision (e.g. GRACE in ‘</a:t>
            </a:r>
            <a:r>
              <a:rPr lang="en-US" sz="2400" dirty="0" err="1" smtClean="0">
                <a:solidFill>
                  <a:srgbClr val="FFC000"/>
                </a:solidFill>
              </a:rPr>
              <a:t>oper</a:t>
            </a:r>
            <a:r>
              <a:rPr lang="en-US" sz="2400" dirty="0" smtClean="0">
                <a:solidFill>
                  <a:srgbClr val="FFC000"/>
                </a:solidFill>
              </a:rPr>
              <a:t>’),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Use </a:t>
            </a:r>
            <a:r>
              <a:rPr lang="en-US" sz="2400" u="sng" dirty="0" smtClean="0">
                <a:solidFill>
                  <a:srgbClr val="FFC000"/>
                </a:solidFill>
                <a:latin typeface="+mn-lt"/>
              </a:rPr>
              <a:t>ALL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data: more Swarm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&amp;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Stella, all Cryosat-2</a:t>
            </a:r>
            <a:r>
              <a:rPr lang="fr-FR" sz="2400" dirty="0" smtClean="0">
                <a:solidFill>
                  <a:srgbClr val="FFC000"/>
                </a:solidFill>
                <a:latin typeface="+mn-lt"/>
              </a:rPr>
              <a:t>, new GRACE?, GRACE-FO?, GOLD?</a:t>
            </a:r>
            <a:endParaRPr lang="en-US" sz="2400" dirty="0" smtClean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19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SWAMI project objectives</a:t>
            </a:r>
            <a:endParaRPr lang="en-US" sz="28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625131" y="879660"/>
            <a:ext cx="6938689" cy="591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s-ES" sz="2400" b="1" i="1" smtClean="0"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Space Weather Atmosphere Model and Indices</a:t>
            </a:r>
            <a:endParaRPr lang="en-GB" altLang="es-ES" sz="2400" b="1" i="1">
              <a:solidFill>
                <a:srgbClr val="FFC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123" y="1767431"/>
            <a:ext cx="118872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GB" sz="2400" b="1" dirty="0" smtClean="0"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GB" sz="2400" b="1" dirty="0">
                <a:latin typeface="Calibri" charset="0"/>
                <a:ea typeface="Calibri" charset="0"/>
                <a:cs typeface="Calibri" charset="0"/>
              </a:rPr>
              <a:t>develop a model of the whole atmosphere (MOWA) with a science as well as operations-focused </a:t>
            </a:r>
            <a:r>
              <a:rPr lang="en-GB" sz="2400" b="1" dirty="0" smtClean="0">
                <a:latin typeface="Calibri" charset="0"/>
                <a:ea typeface="Calibri" charset="0"/>
                <a:cs typeface="Calibri" charset="0"/>
              </a:rPr>
              <a:t>approach (MCM). </a:t>
            </a:r>
            <a:r>
              <a:rPr lang="en-GB" sz="2400" b="1" dirty="0">
                <a:latin typeface="Calibri" charset="0"/>
                <a:ea typeface="Calibri" charset="0"/>
                <a:cs typeface="Calibri" charset="0"/>
              </a:rPr>
              <a:t>Two existing models of the atmosphere, the UM and </a:t>
            </a:r>
            <a:r>
              <a:rPr lang="en-GB" sz="2400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the DTM</a:t>
            </a:r>
            <a:r>
              <a:rPr lang="en-GB" sz="2400" b="1" dirty="0">
                <a:latin typeface="Calibri" charset="0"/>
                <a:ea typeface="Calibri" charset="0"/>
                <a:cs typeface="Calibri" charset="0"/>
              </a:rPr>
              <a:t>, will be extended and blended to produce this unique new whole atmosphere model, which shall provide estimates of both climatology and space weather variability. </a:t>
            </a:r>
            <a:endParaRPr lang="en-GB" sz="2400" b="1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GB" sz="2400" b="1" dirty="0">
                <a:latin typeface="Calibri" charset="0"/>
                <a:ea typeface="Calibri" charset="0"/>
                <a:cs typeface="Calibri" charset="0"/>
              </a:rPr>
              <a:t>To provide new high-cadence geomagnetic indices, </a:t>
            </a:r>
            <a:r>
              <a:rPr lang="en-GB" sz="2400" b="1" dirty="0" smtClean="0">
                <a:latin typeface="Calibri" charset="0"/>
                <a:ea typeface="Calibri" charset="0"/>
                <a:cs typeface="Calibri" charset="0"/>
              </a:rPr>
              <a:t>Hp</a:t>
            </a:r>
            <a:r>
              <a:rPr lang="en-GB" sz="2400" b="1" i="1" dirty="0" smtClean="0">
                <a:latin typeface="Calibri" charset="0"/>
                <a:ea typeface="Calibri" charset="0"/>
                <a:cs typeface="Calibri" charset="0"/>
              </a:rPr>
              <a:t>90/60/30</a:t>
            </a:r>
            <a:r>
              <a:rPr lang="en-GB" sz="2400" b="1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GB" sz="2400" b="1" dirty="0">
                <a:latin typeface="Calibri" charset="0"/>
                <a:ea typeface="Calibri" charset="0"/>
                <a:cs typeface="Calibri" charset="0"/>
              </a:rPr>
              <a:t>including its </a:t>
            </a:r>
            <a:r>
              <a:rPr lang="en-GB" sz="2400" b="1" dirty="0" err="1">
                <a:latin typeface="Calibri" charset="0"/>
                <a:ea typeface="Calibri" charset="0"/>
                <a:cs typeface="Calibri" charset="0"/>
              </a:rPr>
              <a:t>nowcast</a:t>
            </a:r>
            <a:r>
              <a:rPr lang="en-GB" sz="2400" b="1" dirty="0">
                <a:latin typeface="Calibri" charset="0"/>
                <a:ea typeface="Calibri" charset="0"/>
                <a:cs typeface="Calibri" charset="0"/>
              </a:rPr>
              <a:t> and predictions to be used in the UM and DTM. </a:t>
            </a:r>
            <a:endParaRPr lang="en-GB" sz="2400" b="1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GB" sz="2400" b="1" dirty="0">
                <a:latin typeface="Calibri" charset="0"/>
                <a:ea typeface="Calibri" charset="0"/>
                <a:cs typeface="Calibri" charset="0"/>
              </a:rPr>
              <a:t>To develop steps, including provision of software, model output, or data sharing facilities, to transition the improved model system into operations. 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endParaRPr lang="en-GB" sz="24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46" y="770461"/>
            <a:ext cx="960267" cy="554987"/>
          </a:xfrm>
          <a:prstGeom prst="rect">
            <a:avLst/>
          </a:prstGeom>
        </p:spPr>
      </p:pic>
      <p:pic>
        <p:nvPicPr>
          <p:cNvPr id="15" name="Picture 4" descr="C:\PROGETTI\EOALERT\templates\pictures\flag_yellow_hi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4973" y="774796"/>
            <a:ext cx="853878" cy="56949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 smtClean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02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2" y="879660"/>
            <a:ext cx="8422596" cy="5951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41636" y="2632717"/>
            <a:ext cx="29932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/>
              <a:t>http://swami-h2020.eu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H2020 SWAMI website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20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64843" y="1612490"/>
            <a:ext cx="277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More information: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316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02" y="1832410"/>
            <a:ext cx="8811768" cy="44674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304237" y="830227"/>
            <a:ext cx="11565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latin typeface="+mn-lt"/>
              </a:rPr>
              <a:t>Metrics </a:t>
            </a:r>
            <a:r>
              <a:rPr lang="en-US" sz="2400">
                <a:latin typeface="+mn-lt"/>
              </a:rPr>
              <a:t>to quantify model improvement are </a:t>
            </a:r>
            <a:r>
              <a:rPr lang="en-US" sz="2400" smtClean="0">
                <a:latin typeface="+mn-lt"/>
              </a:rPr>
              <a:t>selected and benchmarks are established:</a:t>
            </a:r>
            <a:endParaRPr lang="en-US" sz="2400">
              <a:latin typeface="+mn-lt"/>
            </a:endParaRPr>
          </a:p>
          <a:p>
            <a:pPr algn="ctr"/>
            <a:endParaRPr lang="en-US" sz="2400"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/>
              <a:t>Metrics </a:t>
            </a:r>
            <a:endParaRPr lang="en-US" sz="2800" b="1"/>
          </a:p>
        </p:txBody>
      </p:sp>
      <p:sp>
        <p:nvSpPr>
          <p:cNvPr id="4" name="TextBox 3"/>
          <p:cNvSpPr txBox="1"/>
          <p:nvPr/>
        </p:nvSpPr>
        <p:spPr>
          <a:xfrm>
            <a:off x="163167" y="1819362"/>
            <a:ext cx="2416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Mean, </a:t>
            </a:r>
            <a:r>
              <a:rPr lang="en-US" sz="2000" b="1" err="1" smtClean="0"/>
              <a:t>StD</a:t>
            </a:r>
            <a:r>
              <a:rPr lang="en-US" sz="2000" b="1" smtClean="0"/>
              <a:t> and R are computed on several </a:t>
            </a:r>
            <a:r>
              <a:rPr lang="en-US" sz="2000" b="1" u="sng" smtClean="0"/>
              <a:t>time scales: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b="1" smtClean="0"/>
              <a:t>Annual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b="1" smtClean="0"/>
              <a:t>27-days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b="1" smtClean="0"/>
              <a:t>Daily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000" b="1" smtClean="0"/>
              <a:t>Orbit</a:t>
            </a:r>
            <a:endParaRPr lang="en-US" sz="20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/>
              <a:t>Total density data</a:t>
            </a:r>
            <a:endParaRPr lang="en-US" sz="2800" b="1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7315" y="714221"/>
            <a:ext cx="37094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smtClean="0">
                <a:solidFill>
                  <a:srgbClr val="FFFFFF"/>
                </a:solidFill>
              </a:rPr>
              <a:t>Data: CHAMP, GRACE and GOCE</a:t>
            </a:r>
            <a:endParaRPr lang="fr-FR" sz="2000" b="1">
              <a:solidFill>
                <a:srgbClr val="FFFFFF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8084" y="1182612"/>
            <a:ext cx="3568700" cy="1569660"/>
          </a:xfrm>
          <a:prstGeom prst="rect">
            <a:avLst/>
          </a:prstGeom>
          <a:noFill/>
          <a:ln w="25400">
            <a:solidFill>
              <a:srgbClr val="EEECE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5000"/>
              </a:spcBef>
            </a:pPr>
            <a:r>
              <a:rPr lang="fr-FR" sz="16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CHAMP (2000-2010):</a:t>
            </a:r>
            <a:endParaRPr lang="fr-FR" sz="1600" b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b="1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STAR </a:t>
            </a:r>
            <a:r>
              <a:rPr lang="fr-FR" sz="1600" b="1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resolution</a:t>
            </a:r>
            <a:r>
              <a:rPr lang="fr-FR" sz="1600" b="1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: 3·10</a:t>
            </a:r>
            <a:r>
              <a:rPr lang="fr-FR" sz="1600" b="1" i="1" baseline="30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-9</a:t>
            </a:r>
            <a:r>
              <a:rPr lang="fr-FR" sz="1600" b="1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m/s</a:t>
            </a:r>
            <a:r>
              <a:rPr lang="fr-FR" sz="1600" b="1" i="1" baseline="30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2</a:t>
            </a:r>
            <a:r>
              <a:rPr lang="fr-FR" sz="1600" b="1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/Hz</a:t>
            </a:r>
            <a:r>
              <a:rPr lang="fr-FR" sz="1600" b="1" i="1" baseline="30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0.5</a:t>
            </a:r>
            <a:endParaRPr lang="fr-FR" sz="1600" b="1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GPS</a:t>
            </a:r>
            <a:r>
              <a:rPr lang="fr-FR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and SLR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inclination</a:t>
            </a:r>
            <a:r>
              <a:rPr lang="fr-FR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: 87°</a:t>
            </a:r>
            <a:r>
              <a:rPr lang="fr-FR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Altitude: 460-300 km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627882" y="3063799"/>
            <a:ext cx="4241800" cy="1569660"/>
          </a:xfrm>
          <a:prstGeom prst="rect">
            <a:avLst/>
          </a:prstGeom>
          <a:noFill/>
          <a:ln w="25400">
            <a:solidFill>
              <a:srgbClr val="EEECE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5000"/>
              </a:spcBef>
            </a:pPr>
            <a:r>
              <a:rPr lang="fr-FR" sz="1600" b="1" i="1" u="sng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GRACE (2002-2016): </a:t>
            </a:r>
            <a:endParaRPr lang="fr-FR" sz="1600" b="1" i="1" u="sng">
              <a:solidFill>
                <a:srgbClr val="EEECE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b="1" i="1" err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SuperSTAR</a:t>
            </a:r>
            <a:r>
              <a:rPr lang="fr-FR" sz="1600" b="1" i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b="1" i="1" err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resolution</a:t>
            </a:r>
            <a:r>
              <a:rPr lang="fr-FR" sz="1600" b="1" i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: 1</a:t>
            </a:r>
            <a:r>
              <a:rPr lang="fr-FR" sz="1600" b="1" i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·10</a:t>
            </a:r>
            <a:r>
              <a:rPr lang="fr-FR" sz="1600" b="1" i="1" baseline="300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-10</a:t>
            </a:r>
            <a:r>
              <a:rPr lang="fr-FR" sz="1600" b="1" i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m/s</a:t>
            </a:r>
            <a:r>
              <a:rPr lang="fr-FR" sz="1600" b="1" i="1" baseline="300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2</a:t>
            </a:r>
            <a:r>
              <a:rPr lang="fr-FR" sz="1600" b="1" i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/Hz</a:t>
            </a:r>
            <a:r>
              <a:rPr lang="fr-FR" sz="1600" b="1" i="1" baseline="300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0.5</a:t>
            </a:r>
            <a:endParaRPr lang="fr-FR" sz="1600" b="1" i="1">
              <a:solidFill>
                <a:srgbClr val="EEECE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GPS</a:t>
            </a: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and SLR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inclination</a:t>
            </a: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: 90°</a:t>
            </a: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Altitude: 490</a:t>
            </a: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-450 </a:t>
            </a: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km</a:t>
            </a:r>
          </a:p>
        </p:txBody>
      </p:sp>
      <p:grpSp>
        <p:nvGrpSpPr>
          <p:cNvPr id="17" name="Grouper 4"/>
          <p:cNvGrpSpPr>
            <a:grpSpLocks noChangeAspect="1"/>
          </p:cNvGrpSpPr>
          <p:nvPr/>
        </p:nvGrpSpPr>
        <p:grpSpPr>
          <a:xfrm>
            <a:off x="3951246" y="1064806"/>
            <a:ext cx="3632200" cy="1903694"/>
            <a:chOff x="4254499" y="774699"/>
            <a:chExt cx="3949701" cy="2070101"/>
          </a:xfrm>
          <a:solidFill>
            <a:schemeClr val="tx1"/>
          </a:solidFill>
        </p:grpSpPr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4254499" y="774699"/>
              <a:ext cx="3949701" cy="20701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2"/>
            <a:srcRect l="29547" r="4924"/>
            <a:stretch>
              <a:fillRect/>
            </a:stretch>
          </p:blipFill>
          <p:spPr bwMode="auto">
            <a:xfrm>
              <a:off x="4329367" y="835826"/>
              <a:ext cx="3831869" cy="19455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76" y="2814391"/>
            <a:ext cx="3150646" cy="204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6" descr="GOCE_view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853" y="4897369"/>
            <a:ext cx="3048001" cy="183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395053" y="4883317"/>
            <a:ext cx="3759200" cy="18774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5000"/>
              </a:spcBef>
            </a:pPr>
            <a:r>
              <a:rPr lang="fr-FR" sz="1600" b="1" i="1" u="sng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GOCE (2009 – 2013): </a:t>
            </a:r>
            <a:endParaRPr lang="fr-FR" sz="1600" b="1" i="1" u="sng">
              <a:solidFill>
                <a:srgbClr val="EEECE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b="1" i="1" err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Acc</a:t>
            </a:r>
            <a:r>
              <a:rPr lang="fr-FR" sz="1600" b="1" i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. </a:t>
            </a:r>
            <a:r>
              <a:rPr lang="fr-FR" sz="1600" b="1" i="1" err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resolution</a:t>
            </a:r>
            <a:r>
              <a:rPr lang="fr-FR" sz="1600" b="1" i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: 1</a:t>
            </a:r>
            <a:r>
              <a:rPr lang="fr-FR" sz="1600" b="1" i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·10</a:t>
            </a:r>
            <a:r>
              <a:rPr lang="fr-FR" sz="1600" b="1" i="1" baseline="300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-</a:t>
            </a:r>
            <a:r>
              <a:rPr lang="fr-FR" sz="1600" b="1" i="1" baseline="300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</a:t>
            </a:r>
            <a:r>
              <a:rPr lang="fr-FR" sz="1600" b="1" i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b="1" i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m/s</a:t>
            </a:r>
            <a:r>
              <a:rPr lang="fr-FR" sz="1600" b="1" i="1" baseline="300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2</a:t>
            </a:r>
            <a:r>
              <a:rPr lang="fr-FR" sz="1600" b="1" i="1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/Hz</a:t>
            </a:r>
            <a:r>
              <a:rPr lang="fr-FR" sz="1600" b="1" i="1" baseline="300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0.5</a:t>
            </a:r>
            <a:endParaRPr lang="fr-FR" sz="1600" b="1" i="1" smtClean="0">
              <a:solidFill>
                <a:srgbClr val="EEECE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b="1" i="1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ion propulsion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GPS and SLR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inclination</a:t>
            </a: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: </a:t>
            </a: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96.5°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Altitude:</a:t>
            </a:r>
            <a:r>
              <a:rPr lang="fr-FR" sz="1600" smtClean="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255-225 </a:t>
            </a:r>
            <a:r>
              <a:rPr lang="fr-FR" sz="1600">
                <a:solidFill>
                  <a:srgbClr val="EEECE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km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69" y="1359637"/>
            <a:ext cx="1872000" cy="15882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68" y="4426917"/>
            <a:ext cx="1872000" cy="183605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566297" y="4071275"/>
            <a:ext cx="21078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smtClean="0">
                <a:solidFill>
                  <a:srgbClr val="FFFFFF"/>
                </a:solidFill>
              </a:rPr>
              <a:t>Swarm (‘GPS </a:t>
            </a:r>
            <a:r>
              <a:rPr lang="en-GB" sz="2000" b="1" err="1" smtClean="0">
                <a:solidFill>
                  <a:srgbClr val="FFFFFF"/>
                </a:solidFill>
              </a:rPr>
              <a:t>Acc</a:t>
            </a:r>
            <a:r>
              <a:rPr lang="en-GB" sz="2000" b="1" smtClean="0">
                <a:solidFill>
                  <a:srgbClr val="FFFFFF"/>
                </a:solidFill>
              </a:rPr>
              <a:t>’)</a:t>
            </a:r>
            <a:endParaRPr lang="en-US" sz="2000"/>
          </a:p>
        </p:txBody>
      </p:sp>
      <p:sp>
        <p:nvSpPr>
          <p:cNvPr id="26" name="Rectangle 25"/>
          <p:cNvSpPr/>
          <p:nvPr/>
        </p:nvSpPr>
        <p:spPr>
          <a:xfrm>
            <a:off x="9913154" y="966415"/>
            <a:ext cx="14255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smtClean="0">
                <a:solidFill>
                  <a:srgbClr val="FFFFFF"/>
                </a:solidFill>
              </a:rPr>
              <a:t>Stella</a:t>
            </a:r>
            <a:r>
              <a:rPr lang="en-GB" sz="2000" b="1">
                <a:solidFill>
                  <a:srgbClr val="FFFFFF"/>
                </a:solidFill>
              </a:rPr>
              <a:t> </a:t>
            </a:r>
            <a:r>
              <a:rPr lang="en-GB" sz="2000" b="1" smtClean="0">
                <a:solidFill>
                  <a:srgbClr val="FFFFFF"/>
                </a:solidFill>
              </a:rPr>
              <a:t>(POE)</a:t>
            </a:r>
            <a:endParaRPr lang="en-US" sz="2000"/>
          </a:p>
        </p:txBody>
      </p:sp>
      <p:sp>
        <p:nvSpPr>
          <p:cNvPr id="28" name="Rectangle 27"/>
          <p:cNvSpPr/>
          <p:nvPr/>
        </p:nvSpPr>
        <p:spPr>
          <a:xfrm>
            <a:off x="9873138" y="3005597"/>
            <a:ext cx="1462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smtClean="0">
                <a:solidFill>
                  <a:srgbClr val="FFFFFF"/>
                </a:solidFill>
              </a:rPr>
              <a:t>(1994-2016)</a:t>
            </a:r>
            <a:endParaRPr lang="en-US" sz="2000"/>
          </a:p>
        </p:txBody>
      </p:sp>
      <p:sp>
        <p:nvSpPr>
          <p:cNvPr id="29" name="Rectangle 28"/>
          <p:cNvSpPr/>
          <p:nvPr/>
        </p:nvSpPr>
        <p:spPr>
          <a:xfrm>
            <a:off x="9550133" y="6249223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smtClean="0">
                <a:solidFill>
                  <a:srgbClr val="FFFFFF"/>
                </a:solidFill>
              </a:rPr>
              <a:t>(7/2014 </a:t>
            </a:r>
            <a:r>
              <a:rPr lang="mr-IN" sz="2000" b="1" smtClean="0">
                <a:solidFill>
                  <a:srgbClr val="FFFFFF"/>
                </a:solidFill>
              </a:rPr>
              <a:t>–</a:t>
            </a:r>
            <a:r>
              <a:rPr lang="en-GB" sz="2000" b="1" smtClean="0">
                <a:solidFill>
                  <a:srgbClr val="FFFFFF"/>
                </a:solidFill>
              </a:rPr>
              <a:t> 7/2017)</a:t>
            </a:r>
            <a:endParaRPr lang="en-US" sz="20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979112" y="356501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</a:t>
            </a:r>
            <a:r>
              <a:rPr lang="en-US" sz="1200" smtClean="0"/>
              <a:t>/14</a:t>
            </a:r>
            <a:endParaRPr lang="en-US" sz="1200"/>
          </a:p>
        </p:txBody>
      </p:sp>
      <p:sp>
        <p:nvSpPr>
          <p:cNvPr id="27" name="TextBox 26"/>
          <p:cNvSpPr txBox="1"/>
          <p:nvPr/>
        </p:nvSpPr>
        <p:spPr>
          <a:xfrm>
            <a:off x="10090972" y="-27537"/>
            <a:ext cx="1535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</a:t>
            </a:r>
            <a:r>
              <a:rPr lang="en-US" sz="1200" dirty="0" err="1" smtClean="0"/>
              <a:t>Bruinsma</a:t>
            </a:r>
            <a:endParaRPr lang="en-US" sz="1200" dirty="0" smtClean="0"/>
          </a:p>
          <a:p>
            <a:r>
              <a:rPr lang="en-US" sz="1200" dirty="0" smtClean="0"/>
              <a:t>Space Geodesy Office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718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SWAMI 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project diagram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88391" y="846891"/>
            <a:ext cx="10966716" cy="5776554"/>
            <a:chOff x="1066413" y="1878128"/>
            <a:chExt cx="8583513" cy="4472142"/>
          </a:xfrm>
        </p:grpSpPr>
        <p:grpSp>
          <p:nvGrpSpPr>
            <p:cNvPr id="62" name="Group 61"/>
            <p:cNvGrpSpPr/>
            <p:nvPr/>
          </p:nvGrpSpPr>
          <p:grpSpPr>
            <a:xfrm>
              <a:off x="3358399" y="5131488"/>
              <a:ext cx="1354614" cy="972352"/>
              <a:chOff x="2744969" y="3615622"/>
              <a:chExt cx="1354614" cy="972352"/>
            </a:xfrm>
          </p:grpSpPr>
          <p:sp>
            <p:nvSpPr>
              <p:cNvPr id="98" name="Rounded Rectangle 97"/>
              <p:cNvSpPr/>
              <p:nvPr/>
            </p:nvSpPr>
            <p:spPr>
              <a:xfrm>
                <a:off x="2844801" y="3897873"/>
                <a:ext cx="1184750" cy="637853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2744969" y="3941643"/>
                <a:ext cx="13546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MOWA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Climatology &amp; </a:t>
                </a:r>
                <a:r>
                  <a:rPr lang="en-US" sz="1200" smtClean="0">
                    <a:solidFill>
                      <a:schemeClr val="bg1"/>
                    </a:solidFill>
                  </a:rPr>
                  <a:t>Weather</a:t>
                </a: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Down Arrow 99"/>
              <p:cNvSpPr/>
              <p:nvPr/>
            </p:nvSpPr>
            <p:spPr>
              <a:xfrm>
                <a:off x="3327473" y="3615622"/>
                <a:ext cx="189752" cy="236093"/>
              </a:xfrm>
              <a:prstGeom prst="down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718375" y="4109812"/>
              <a:ext cx="4931551" cy="2240458"/>
              <a:chOff x="4104945" y="2562908"/>
              <a:chExt cx="4931551" cy="2240458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7072993" y="3716327"/>
                <a:ext cx="1963503" cy="1015663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>
                    <a:solidFill>
                      <a:schemeClr val="bg1"/>
                    </a:solidFill>
                  </a:rPr>
                  <a:t>Climatology </a:t>
                </a:r>
                <a:r>
                  <a:rPr lang="en-US" sz="1200" b="1" i="1" u="sng">
                    <a:solidFill>
                      <a:schemeClr val="bg1"/>
                    </a:solidFill>
                  </a:rPr>
                  <a:t>and</a:t>
                </a:r>
                <a:r>
                  <a:rPr lang="en-US" sz="1200" b="1">
                    <a:solidFill>
                      <a:schemeClr val="bg1"/>
                    </a:solidFill>
                  </a:rPr>
                  <a:t> weather</a:t>
                </a:r>
              </a:p>
              <a:p>
                <a:r>
                  <a:rPr lang="en-US" sz="1200" b="1">
                    <a:solidFill>
                      <a:schemeClr val="bg1"/>
                    </a:solidFill>
                  </a:rPr>
                  <a:t>re-analysis and predictions:</a:t>
                </a:r>
              </a:p>
              <a:p>
                <a:r>
                  <a:rPr lang="en-US" sz="1200" i="1">
                    <a:solidFill>
                      <a:schemeClr val="bg1"/>
                    </a:solidFill>
                  </a:rPr>
                  <a:t>- Temperature</a:t>
                </a:r>
              </a:p>
              <a:p>
                <a:r>
                  <a:rPr lang="en-US" sz="1200" i="1">
                    <a:solidFill>
                      <a:schemeClr val="bg1"/>
                    </a:solidFill>
                  </a:rPr>
                  <a:t>- Density + composition</a:t>
                </a:r>
              </a:p>
              <a:p>
                <a:r>
                  <a:rPr lang="en-US" sz="1200" i="1">
                    <a:solidFill>
                      <a:schemeClr val="bg1"/>
                    </a:solidFill>
                  </a:rPr>
                  <a:t>- Winds</a:t>
                </a: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5344801" y="3597865"/>
                <a:ext cx="1740033" cy="120550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pic>
            <p:nvPicPr>
              <p:cNvPr id="92" name="Picture 9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 l="43394" t="39239" r="1983" b="33490"/>
              <a:stretch/>
            </p:blipFill>
            <p:spPr bwMode="auto">
              <a:xfrm>
                <a:off x="5491822" y="3819414"/>
                <a:ext cx="1485000" cy="948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5464655" y="3603391"/>
                <a:ext cx="15192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>
                    <a:solidFill>
                      <a:schemeClr val="bg1"/>
                    </a:solidFill>
                  </a:rPr>
                  <a:t>MCM (0-1500 km)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732240" y="2562908"/>
                <a:ext cx="995887" cy="64334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>
                    <a:solidFill>
                      <a:schemeClr val="bg1"/>
                    </a:solidFill>
                  </a:rPr>
                  <a:t>Solar activity:</a:t>
                </a:r>
              </a:p>
              <a:p>
                <a:r>
                  <a:rPr lang="en-US" sz="1200">
                    <a:solidFill>
                      <a:schemeClr val="bg1"/>
                    </a:solidFill>
                  </a:rPr>
                  <a:t>F30 radio flux &amp;</a:t>
                </a:r>
              </a:p>
              <a:p>
                <a:r>
                  <a:rPr lang="en-US" sz="1200" err="1">
                    <a:solidFill>
                      <a:schemeClr val="bg1"/>
                    </a:solidFill>
                  </a:rPr>
                  <a:t>Nowcast</a:t>
                </a:r>
                <a:r>
                  <a:rPr lang="en-US" sz="1200">
                    <a:solidFill>
                      <a:schemeClr val="bg1"/>
                    </a:solidFill>
                  </a:rPr>
                  <a:t> and </a:t>
                </a:r>
              </a:p>
              <a:p>
                <a:r>
                  <a:rPr lang="en-US" sz="1200">
                    <a:solidFill>
                      <a:schemeClr val="bg1"/>
                    </a:solidFill>
                  </a:rPr>
                  <a:t>Forecast</a:t>
                </a:r>
              </a:p>
            </p:txBody>
          </p:sp>
          <p:sp>
            <p:nvSpPr>
              <p:cNvPr id="95" name="Down Arrow 94"/>
              <p:cNvSpPr/>
              <p:nvPr/>
            </p:nvSpPr>
            <p:spPr>
              <a:xfrm>
                <a:off x="6822250" y="3302115"/>
                <a:ext cx="189752" cy="256675"/>
              </a:xfrm>
              <a:prstGeom prst="down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Down Arrow 95"/>
              <p:cNvSpPr/>
              <p:nvPr/>
            </p:nvSpPr>
            <p:spPr>
              <a:xfrm rot="16200000">
                <a:off x="4563162" y="3739352"/>
                <a:ext cx="189752" cy="980052"/>
              </a:xfrm>
              <a:prstGeom prst="down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104945" y="3908906"/>
                <a:ext cx="1443165" cy="2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3) Develop MCM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066413" y="1927377"/>
              <a:ext cx="1814761" cy="770412"/>
              <a:chOff x="452983" y="411511"/>
              <a:chExt cx="1814761" cy="770412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485546" y="681541"/>
                <a:ext cx="1707802" cy="5003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>
                    <a:solidFill>
                      <a:schemeClr val="bg1"/>
                    </a:solidFill>
                  </a:rPr>
                  <a:t>Geomagnetic activity:</a:t>
                </a:r>
              </a:p>
              <a:p>
                <a:r>
                  <a:rPr lang="en-US" sz="1200" b="1" dirty="0">
                    <a:solidFill>
                      <a:schemeClr val="bg1"/>
                    </a:solidFill>
                  </a:rPr>
                  <a:t>New algorithm for</a:t>
                </a:r>
              </a:p>
              <a:p>
                <a:r>
                  <a:rPr lang="en-US" sz="1200" i="1" dirty="0">
                    <a:solidFill>
                      <a:schemeClr val="bg1"/>
                    </a:solidFill>
                  </a:rPr>
                  <a:t>High-cadence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H</a:t>
                </a:r>
                <a:r>
                  <a:rPr lang="en-US" sz="1200" dirty="0" err="1" smtClean="0">
                    <a:solidFill>
                      <a:schemeClr val="bg1"/>
                    </a:solidFill>
                  </a:rPr>
                  <a:t>p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index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52983" y="411511"/>
                <a:ext cx="1814761" cy="2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1) Develop new index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106447" y="3813603"/>
              <a:ext cx="2424109" cy="1255126"/>
              <a:chOff x="4493017" y="2297737"/>
              <a:chExt cx="2424109" cy="1255126"/>
            </a:xfrm>
          </p:grpSpPr>
          <p:sp>
            <p:nvSpPr>
              <p:cNvPr id="84" name="Down Arrow 83"/>
              <p:cNvSpPr/>
              <p:nvPr/>
            </p:nvSpPr>
            <p:spPr>
              <a:xfrm>
                <a:off x="5796136" y="3296188"/>
                <a:ext cx="189752" cy="256675"/>
              </a:xfrm>
              <a:prstGeom prst="down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4493017" y="2297737"/>
                <a:ext cx="2424109" cy="903565"/>
                <a:chOff x="4493017" y="2297737"/>
                <a:chExt cx="2424109" cy="903565"/>
              </a:xfrm>
            </p:grpSpPr>
            <p:sp>
              <p:nvSpPr>
                <p:cNvPr id="86" name="TextBox 85"/>
                <p:cNvSpPr txBox="1"/>
                <p:nvPr/>
              </p:nvSpPr>
              <p:spPr>
                <a:xfrm>
                  <a:off x="4709784" y="2557953"/>
                  <a:ext cx="1374965" cy="643349"/>
                </a:xfrm>
                <a:prstGeom prst="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Geomagnetic activity:</a:t>
                  </a:r>
                </a:p>
                <a:p>
                  <a:r>
                    <a:rPr lang="en-US" sz="1200" i="1">
                      <a:solidFill>
                        <a:schemeClr val="bg1"/>
                      </a:solidFill>
                    </a:rPr>
                    <a:t>High-cadence </a:t>
                  </a:r>
                  <a:r>
                    <a:rPr lang="en-US" sz="1200" err="1">
                      <a:solidFill>
                        <a:schemeClr val="bg1"/>
                      </a:solidFill>
                    </a:rPr>
                    <a:t>H</a:t>
                  </a:r>
                  <a:r>
                    <a:rPr lang="en-US" sz="1200" err="1" smtClean="0">
                      <a:solidFill>
                        <a:schemeClr val="bg1"/>
                      </a:solidFill>
                    </a:rPr>
                    <a:t>p</a:t>
                  </a:r>
                  <a:r>
                    <a:rPr lang="en-US" sz="120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1200">
                      <a:solidFill>
                        <a:schemeClr val="bg1"/>
                      </a:solidFill>
                    </a:rPr>
                    <a:t>&amp;</a:t>
                  </a:r>
                </a:p>
                <a:p>
                  <a:r>
                    <a:rPr lang="en-US" sz="1200" i="1" err="1">
                      <a:solidFill>
                        <a:schemeClr val="bg1"/>
                      </a:solidFill>
                    </a:rPr>
                    <a:t>Nowcast</a:t>
                  </a:r>
                  <a:r>
                    <a:rPr lang="en-US" sz="1200" i="1">
                      <a:solidFill>
                        <a:schemeClr val="bg1"/>
                      </a:solidFill>
                    </a:rPr>
                    <a:t> and</a:t>
                  </a:r>
                </a:p>
                <a:p>
                  <a:r>
                    <a:rPr lang="en-US" sz="1200" i="1">
                      <a:solidFill>
                        <a:schemeClr val="bg1"/>
                      </a:solidFill>
                    </a:rPr>
                    <a:t>Forecast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493017" y="2297737"/>
                  <a:ext cx="2424109" cy="238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/>
                    <a:t>4) Develop </a:t>
                  </a:r>
                  <a:r>
                    <a:rPr lang="en-US" sz="1400" b="1" err="1"/>
                    <a:t>Kp</a:t>
                  </a:r>
                  <a:r>
                    <a:rPr lang="en-US" sz="1400" b="1"/>
                    <a:t> forecast model</a:t>
                  </a:r>
                </a:p>
              </p:txBody>
            </p:sp>
          </p:grpSp>
        </p:grpSp>
        <p:grpSp>
          <p:nvGrpSpPr>
            <p:cNvPr id="66" name="Group 65"/>
            <p:cNvGrpSpPr/>
            <p:nvPr/>
          </p:nvGrpSpPr>
          <p:grpSpPr>
            <a:xfrm>
              <a:off x="1289880" y="1878128"/>
              <a:ext cx="3596098" cy="3187538"/>
              <a:chOff x="604442" y="401999"/>
              <a:chExt cx="3596098" cy="3187538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604442" y="401999"/>
                <a:ext cx="3596098" cy="3187538"/>
                <a:chOff x="511012" y="362263"/>
                <a:chExt cx="3596098" cy="3187538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2695746" y="681540"/>
                  <a:ext cx="1411364" cy="286826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511012" y="1977684"/>
                  <a:ext cx="1070897" cy="461665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Solar activity:</a:t>
                  </a:r>
                </a:p>
                <a:p>
                  <a:r>
                    <a:rPr lang="en-US" sz="1200">
                      <a:solidFill>
                        <a:schemeClr val="bg1"/>
                      </a:solidFill>
                    </a:rPr>
                    <a:t>F30 radio flux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160554" y="2511211"/>
                  <a:ext cx="1032794" cy="46166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Atmosphere observations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061611" y="1437624"/>
                  <a:ext cx="1131738" cy="46166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Thermosphere observations</a:t>
                  </a:r>
                </a:p>
              </p:txBody>
            </p:sp>
            <p:pic>
              <p:nvPicPr>
                <p:cNvPr id="73" name="Picture 72"/>
                <p:cNvPicPr>
                  <a:picLocks noChangeAspect="1" noChangeArrowheads="1"/>
                </p:cNvPicPr>
                <p:nvPr/>
              </p:nvPicPr>
              <p:blipFill rotWithShape="1">
                <a:blip r:embed="rId2"/>
                <a:srcRect l="42748" t="69460" r="16830" b="3549"/>
                <a:stretch/>
              </p:blipFill>
              <p:spPr bwMode="auto">
                <a:xfrm>
                  <a:off x="2794512" y="883614"/>
                  <a:ext cx="1215000" cy="10747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4" name="Picture 73"/>
                <p:cNvPicPr>
                  <a:picLocks noChangeAspect="1" noChangeArrowheads="1"/>
                </p:cNvPicPr>
                <p:nvPr/>
              </p:nvPicPr>
              <p:blipFill rotWithShape="1">
                <a:blip r:embed="rId2"/>
                <a:srcRect l="43667" t="9173" r="16830" b="63836"/>
                <a:stretch/>
              </p:blipFill>
              <p:spPr bwMode="auto">
                <a:xfrm>
                  <a:off x="2771800" y="2390119"/>
                  <a:ext cx="1237711" cy="10997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5" name="TextBox 74"/>
                <p:cNvSpPr txBox="1"/>
                <p:nvPr/>
              </p:nvSpPr>
              <p:spPr>
                <a:xfrm>
                  <a:off x="2933625" y="1067215"/>
                  <a:ext cx="559525" cy="6433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DTM:</a:t>
                  </a:r>
                </a:p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update </a:t>
                  </a:r>
                </a:p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&amp;</a:t>
                  </a:r>
                </a:p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improve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787840" y="2787774"/>
                  <a:ext cx="114630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UM:</a:t>
                  </a:r>
                </a:p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Multi-year run</a:t>
                  </a:r>
                </a:p>
              </p:txBody>
            </p: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2283511" y="2733768"/>
                  <a:ext cx="270000" cy="1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/>
                <p:cNvSpPr txBox="1"/>
                <p:nvPr/>
              </p:nvSpPr>
              <p:spPr>
                <a:xfrm>
                  <a:off x="2434860" y="362263"/>
                  <a:ext cx="1562754" cy="238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en-US" sz="1400" b="1"/>
                    <a:t>2) Develop MOWA</a:t>
                  </a:r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1691680" y="2191863"/>
                  <a:ext cx="848630" cy="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TextBox 79"/>
                <p:cNvSpPr txBox="1"/>
                <p:nvPr/>
              </p:nvSpPr>
              <p:spPr>
                <a:xfrm>
                  <a:off x="2865336" y="681541"/>
                  <a:ext cx="111915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/>
                    <a:t>Thermosphere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857553" y="2180843"/>
                  <a:ext cx="9935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Surface to LT</a:t>
                  </a:r>
                </a:p>
              </p:txBody>
            </p:sp>
            <p:cxnSp>
              <p:nvCxnSpPr>
                <p:cNvPr id="82" name="Straight Arrow Connector 81"/>
                <p:cNvCxnSpPr/>
                <p:nvPr/>
              </p:nvCxnSpPr>
              <p:spPr>
                <a:xfrm flipV="1">
                  <a:off x="2283511" y="1656915"/>
                  <a:ext cx="270000" cy="1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2283511" y="991077"/>
                  <a:ext cx="270000" cy="1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67"/>
              <p:cNvSpPr txBox="1"/>
              <p:nvPr/>
            </p:nvSpPr>
            <p:spPr>
              <a:xfrm>
                <a:off x="3364668" y="2055644"/>
                <a:ext cx="27122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50" b="1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38638" y="1167863"/>
            <a:ext cx="6511810" cy="1853634"/>
            <a:chOff x="3538638" y="1167863"/>
            <a:chExt cx="6511810" cy="1853634"/>
          </a:xfrm>
        </p:grpSpPr>
        <p:sp>
          <p:nvSpPr>
            <p:cNvPr id="3" name="Rounded Rectangle 2"/>
            <p:cNvSpPr/>
            <p:nvPr/>
          </p:nvSpPr>
          <p:spPr>
            <a:xfrm>
              <a:off x="3538638" y="1167863"/>
              <a:ext cx="2090885" cy="185363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78143" y="1656283"/>
              <a:ext cx="3572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b="1" dirty="0" smtClean="0"/>
                <a:t>‘operational’ model: </a:t>
              </a:r>
              <a:r>
                <a:rPr lang="en-US" b="1" i="1" dirty="0" smtClean="0"/>
                <a:t>F10.7 &amp; </a:t>
              </a:r>
              <a:r>
                <a:rPr lang="en-US" b="1" i="1" dirty="0" err="1" smtClean="0"/>
                <a:t>Kp</a:t>
              </a:r>
              <a:endParaRPr lang="en-US" b="1" i="1" dirty="0" smtClean="0"/>
            </a:p>
            <a:p>
              <a:pPr marL="342900" indent="-342900">
                <a:buFont typeface="+mj-lt"/>
                <a:buAutoNum type="arabicPeriod"/>
              </a:pPr>
              <a:endParaRPr lang="en-US" b="1" dirty="0"/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/>
                <a:t>‘research’ model: </a:t>
              </a:r>
              <a:r>
                <a:rPr lang="en-US" b="1" i="1" dirty="0" smtClean="0"/>
                <a:t>F30 &amp; Hp60</a:t>
              </a:r>
              <a:endParaRPr lang="en-US" b="1" i="1" dirty="0"/>
            </a:p>
          </p:txBody>
        </p:sp>
        <p:cxnSp>
          <p:nvCxnSpPr>
            <p:cNvPr id="13" name="Elbow Connector 12"/>
            <p:cNvCxnSpPr/>
            <p:nvPr/>
          </p:nvCxnSpPr>
          <p:spPr>
            <a:xfrm flipV="1">
              <a:off x="5639644" y="1844703"/>
              <a:ext cx="848620" cy="273830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/>
            <p:nvPr/>
          </p:nvCxnSpPr>
          <p:spPr>
            <a:xfrm>
              <a:off x="5629523" y="2121629"/>
              <a:ext cx="858741" cy="287616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03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6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SWAM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2800" b="1" dirty="0" smtClean="0"/>
              <a:t>: 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DTM2019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04237" y="830227"/>
            <a:ext cx="115652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+mn-lt"/>
              </a:rPr>
              <a:t>DTM2019 models are, compared with DTM2013, based on: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endParaRPr lang="en-US" sz="2400" dirty="0"/>
          </a:p>
          <a:p>
            <a:pPr marL="3246438" indent="-3492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smtClean="0">
                <a:latin typeface="+mn-lt"/>
              </a:rPr>
              <a:t>More &amp; different data, different preprocessing (</a:t>
            </a:r>
            <a:r>
              <a:rPr lang="en-US" sz="2400" i="1" dirty="0" smtClean="0">
                <a:latin typeface="+mn-lt"/>
              </a:rPr>
              <a:t>no scaling</a:t>
            </a:r>
            <a:r>
              <a:rPr lang="en-US" sz="2400" dirty="0" smtClean="0">
                <a:latin typeface="+mn-lt"/>
              </a:rPr>
              <a:t>) </a:t>
            </a:r>
            <a:endParaRPr lang="en-US" sz="2400" dirty="0">
              <a:latin typeface="+mn-lt"/>
            </a:endParaRPr>
          </a:p>
          <a:p>
            <a:pPr marL="3246438" indent="-3492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smtClean="0">
                <a:latin typeface="+mn-lt"/>
              </a:rPr>
              <a:t>Improved data correction and editing</a:t>
            </a:r>
          </a:p>
          <a:p>
            <a:pPr marL="3246438" indent="-34925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smtClean="0"/>
              <a:t>Iterative model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3363" y="3620989"/>
            <a:ext cx="10135826" cy="3062333"/>
            <a:chOff x="773363" y="3620989"/>
            <a:chExt cx="10135826" cy="3062333"/>
          </a:xfrm>
        </p:grpSpPr>
        <p:sp>
          <p:nvSpPr>
            <p:cNvPr id="2" name="Rectangle 1"/>
            <p:cNvSpPr/>
            <p:nvPr/>
          </p:nvSpPr>
          <p:spPr>
            <a:xfrm>
              <a:off x="773363" y="4374998"/>
              <a:ext cx="4681231" cy="2308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539750">
                <a:lnSpc>
                  <a:spcPct val="150000"/>
                </a:lnSpc>
              </a:pPr>
              <a:r>
                <a:rPr lang="en-US" sz="2400" dirty="0" smtClean="0"/>
                <a:t>“OPERATIONAL”</a:t>
              </a:r>
            </a:p>
            <a:p>
              <a:pPr marL="896938" indent="-357188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/>
                <a:t>s</a:t>
              </a:r>
              <a:r>
                <a:rPr lang="en-US" sz="2400" dirty="0" smtClean="0"/>
                <a:t>ame algorithm as DTM2013</a:t>
              </a:r>
            </a:p>
            <a:p>
              <a:pPr marL="896938" indent="-357188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 smtClean="0"/>
                <a:t>drivers: </a:t>
              </a:r>
              <a:r>
                <a:rPr lang="en-US" sz="2400" dirty="0" smtClean="0">
                  <a:solidFill>
                    <a:srgbClr val="FF0000"/>
                  </a:solidFill>
                </a:rPr>
                <a:t>F10.7</a:t>
              </a:r>
              <a:r>
                <a:rPr lang="en-US" sz="2400" dirty="0" smtClean="0"/>
                <a:t> &amp; </a:t>
              </a:r>
              <a:r>
                <a:rPr lang="en-US" sz="2400" dirty="0" err="1" smtClean="0"/>
                <a:t>Kp</a:t>
              </a:r>
              <a:endParaRPr lang="en-US" sz="2400" dirty="0" smtClean="0"/>
            </a:p>
            <a:p>
              <a:pPr marL="896938" indent="-357188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/>
                <a:t>c</a:t>
              </a:r>
              <a:r>
                <a:rPr lang="en-US" sz="2400" dirty="0" smtClean="0"/>
                <a:t>omplete database </a:t>
              </a:r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41774" y="4374998"/>
              <a:ext cx="4667415" cy="2308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539750">
                <a:lnSpc>
                  <a:spcPct val="150000"/>
                </a:lnSpc>
              </a:pPr>
              <a:r>
                <a:rPr lang="en-US" sz="2400" dirty="0" smtClean="0"/>
                <a:t>“RESEARCH”</a:t>
              </a:r>
            </a:p>
            <a:p>
              <a:pPr marL="896938" indent="-357188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/>
                <a:t>d</a:t>
              </a:r>
              <a:r>
                <a:rPr lang="en-US" sz="2400" dirty="0" smtClean="0"/>
                <a:t>ifferent </a:t>
              </a:r>
              <a:r>
                <a:rPr lang="en-US" sz="2400" dirty="0" err="1" smtClean="0"/>
                <a:t>Hp</a:t>
              </a:r>
              <a:r>
                <a:rPr lang="en-US" sz="2400" dirty="0" smtClean="0"/>
                <a:t> algorithm</a:t>
              </a:r>
            </a:p>
            <a:p>
              <a:pPr marL="896938" indent="-357188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/>
                <a:t>d</a:t>
              </a:r>
              <a:r>
                <a:rPr lang="en-US" sz="2400" dirty="0" smtClean="0"/>
                <a:t>rivers: F30 &amp;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Hp</a:t>
              </a:r>
              <a:endParaRPr lang="en-US" sz="2400" dirty="0" smtClean="0"/>
            </a:p>
            <a:p>
              <a:pPr marL="896938" indent="-357188">
                <a:lnSpc>
                  <a:spcPct val="150000"/>
                </a:lnSpc>
                <a:buFont typeface="Arial" charset="0"/>
                <a:buChar char="•"/>
              </a:pPr>
              <a:r>
                <a:rPr lang="en-US" sz="2400" dirty="0" smtClean="0"/>
                <a:t>database: 2000-2017</a:t>
              </a:r>
              <a:endParaRPr lang="en-US" sz="2400" dirty="0"/>
            </a:p>
          </p:txBody>
        </p:sp>
        <p:sp>
          <p:nvSpPr>
            <p:cNvPr id="3" name="Down Arrow 2"/>
            <p:cNvSpPr/>
            <p:nvPr/>
          </p:nvSpPr>
          <p:spPr>
            <a:xfrm>
              <a:off x="4794636" y="3620990"/>
              <a:ext cx="246490" cy="682449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607530" y="3620989"/>
              <a:ext cx="246490" cy="682449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04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3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Solar 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activity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: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F107 and F30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31" y="832873"/>
            <a:ext cx="8425869" cy="58045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4299" y="832873"/>
            <a:ext cx="3378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Mean solar activity can be quite different, as shown in this example for the last solar max.</a:t>
            </a:r>
          </a:p>
          <a:p>
            <a:endParaRPr lang="en-US" sz="2400" dirty="0"/>
          </a:p>
          <a:p>
            <a:r>
              <a:rPr lang="en-US" sz="2400" i="1" dirty="0" smtClean="0"/>
              <a:t>The </a:t>
            </a:r>
            <a:r>
              <a:rPr lang="en-US" sz="2400" i="1" u="sng" dirty="0" smtClean="0"/>
              <a:t>same</a:t>
            </a:r>
            <a:r>
              <a:rPr lang="en-US" sz="2400" i="1" dirty="0" smtClean="0"/>
              <a:t> density datasets are fitted with these solar proxies</a:t>
            </a:r>
            <a:r>
              <a:rPr lang="mr-IN" sz="2400" i="1" dirty="0" smtClean="0"/>
              <a:t>…</a:t>
            </a:r>
            <a:r>
              <a:rPr lang="fr-FR" sz="2400" i="1" dirty="0" smtClean="0"/>
              <a:t> 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05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0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494801" y="1075220"/>
            <a:ext cx="7831960" cy="544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75"/>
              </a:spcAft>
            </a:pPr>
            <a:r>
              <a:rPr lang="fr-FR" sz="2000" b="1" u="sng" dirty="0">
                <a:ea typeface="Arial" charset="0"/>
                <a:cs typeface="Arial" charset="0"/>
              </a:rPr>
              <a:t>Data </a:t>
            </a:r>
            <a:r>
              <a:rPr lang="fr-FR" sz="2000" b="1" u="sng" dirty="0" err="1">
                <a:ea typeface="Arial" charset="0"/>
                <a:cs typeface="Arial" charset="0"/>
              </a:rPr>
              <a:t>used</a:t>
            </a:r>
            <a:r>
              <a:rPr lang="fr-FR" sz="2000" b="1" u="sng" dirty="0">
                <a:ea typeface="Arial" charset="0"/>
                <a:cs typeface="Arial" charset="0"/>
              </a:rPr>
              <a:t> in the construction </a:t>
            </a:r>
            <a:r>
              <a:rPr lang="fr-FR" sz="2000" b="1" u="sng" dirty="0" smtClean="0">
                <a:ea typeface="Arial" charset="0"/>
                <a:cs typeface="Arial" charset="0"/>
              </a:rPr>
              <a:t>of</a:t>
            </a:r>
            <a:r>
              <a:rPr lang="fr-FR" sz="2000" b="1" u="sng" dirty="0">
                <a:ea typeface="Arial" charset="0"/>
                <a:cs typeface="Arial" charset="0"/>
              </a:rPr>
              <a:t> </a:t>
            </a:r>
            <a:r>
              <a:rPr lang="fr-FR" sz="2000" b="1" u="sng" dirty="0" smtClean="0">
                <a:ea typeface="Arial" charset="0"/>
                <a:cs typeface="Arial" charset="0"/>
              </a:rPr>
              <a:t>DTM2019:</a:t>
            </a:r>
          </a:p>
          <a:p>
            <a:pPr>
              <a:spcAft>
                <a:spcPts val="675"/>
              </a:spcAft>
            </a:pPr>
            <a:endParaRPr lang="fr-FR" sz="2000" b="1" u="sng" dirty="0">
              <a:solidFill>
                <a:srgbClr val="F47C00"/>
              </a:solidFill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>
                <a:ea typeface="Arial" charset="0"/>
                <a:cs typeface="Arial" charset="0"/>
              </a:rPr>
              <a:t>CHAMP 		05/2001 - </a:t>
            </a:r>
            <a:r>
              <a:rPr lang="en-US" dirty="0" smtClean="0">
                <a:ea typeface="Arial" charset="0"/>
                <a:cs typeface="Arial" charset="0"/>
              </a:rPr>
              <a:t>08/2010 </a:t>
            </a:r>
            <a:r>
              <a:rPr lang="en-US" dirty="0" smtClean="0">
                <a:solidFill>
                  <a:srgbClr val="FF9300"/>
                </a:solidFill>
                <a:ea typeface="Arial" charset="0"/>
                <a:cs typeface="Arial" charset="0"/>
              </a:rPr>
              <a:t>(TU Delft)</a:t>
            </a:r>
            <a:endParaRPr lang="en-US" dirty="0">
              <a:solidFill>
                <a:srgbClr val="FF9300"/>
              </a:solidFill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>
                <a:ea typeface="Arial" charset="0"/>
                <a:cs typeface="Arial" charset="0"/>
              </a:rPr>
              <a:t>GRACE 		</a:t>
            </a:r>
            <a:r>
              <a:rPr lang="en-US" dirty="0" smtClean="0">
                <a:ea typeface="Arial" charset="0"/>
                <a:cs typeface="Arial" charset="0"/>
              </a:rPr>
              <a:t>	08/2002 </a:t>
            </a:r>
            <a:r>
              <a:rPr lang="en-US" dirty="0">
                <a:ea typeface="Arial" charset="0"/>
                <a:cs typeface="Arial" charset="0"/>
              </a:rPr>
              <a:t>- </a:t>
            </a:r>
            <a:r>
              <a:rPr lang="en-US" dirty="0" smtClean="0">
                <a:ea typeface="Arial" charset="0"/>
                <a:cs typeface="Arial" charset="0"/>
              </a:rPr>
              <a:t>12/2016</a:t>
            </a:r>
            <a:r>
              <a:rPr lang="en-US" dirty="0">
                <a:ea typeface="Arial" charset="0"/>
                <a:cs typeface="Arial" charset="0"/>
              </a:rPr>
              <a:t>	</a:t>
            </a:r>
            <a:r>
              <a:rPr lang="en-US" dirty="0" smtClean="0">
                <a:solidFill>
                  <a:srgbClr val="FFFF00"/>
                </a:solidFill>
                <a:ea typeface="Arial" charset="0"/>
                <a:cs typeface="Arial" charset="0"/>
              </a:rPr>
              <a:t>(CNES scaled to fit TU Delft) </a:t>
            </a:r>
            <a:r>
              <a:rPr lang="en-US" dirty="0" smtClean="0">
                <a:ea typeface="Arial" charset="0"/>
                <a:cs typeface="Arial" charset="0"/>
              </a:rPr>
              <a:t>	</a:t>
            </a:r>
            <a:endParaRPr lang="en-US" dirty="0" smtClean="0">
              <a:solidFill>
                <a:srgbClr val="F47C00"/>
              </a:solidFill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 smtClean="0">
                <a:ea typeface="Arial" charset="0"/>
                <a:cs typeface="Arial" charset="0"/>
              </a:rPr>
              <a:t>GOCE			11/2009 - 10/2013 </a:t>
            </a:r>
            <a:r>
              <a:rPr lang="en-US" dirty="0" smtClean="0">
                <a:solidFill>
                  <a:srgbClr val="FF9300"/>
                </a:solidFill>
                <a:ea typeface="Arial" charset="0"/>
                <a:cs typeface="Arial" charset="0"/>
              </a:rPr>
              <a:t>(ESA/TU Delft)</a:t>
            </a:r>
            <a:r>
              <a:rPr lang="en-US" dirty="0" smtClean="0">
                <a:ea typeface="Arial" charset="0"/>
                <a:cs typeface="Arial" charset="0"/>
              </a:rPr>
              <a:t>	 	</a:t>
            </a: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 smtClean="0">
                <a:ea typeface="Arial" charset="0"/>
                <a:cs typeface="Arial" charset="0"/>
              </a:rPr>
              <a:t>Stella </a:t>
            </a:r>
            <a:r>
              <a:rPr lang="en-US" dirty="0">
                <a:ea typeface="Arial" charset="0"/>
                <a:cs typeface="Arial" charset="0"/>
              </a:rPr>
              <a:t>	</a:t>
            </a:r>
            <a:r>
              <a:rPr lang="en-US" dirty="0" smtClean="0">
                <a:ea typeface="Arial" charset="0"/>
                <a:cs typeface="Arial" charset="0"/>
              </a:rPr>
              <a:t>		01/2000 </a:t>
            </a:r>
            <a:r>
              <a:rPr lang="en-US" dirty="0">
                <a:ea typeface="Arial" charset="0"/>
                <a:cs typeface="Arial" charset="0"/>
              </a:rPr>
              <a:t>- </a:t>
            </a:r>
            <a:r>
              <a:rPr lang="en-US" dirty="0" smtClean="0">
                <a:ea typeface="Arial" charset="0"/>
                <a:cs typeface="Arial" charset="0"/>
              </a:rPr>
              <a:t>12/2016</a:t>
            </a:r>
            <a:r>
              <a:rPr lang="en-US" dirty="0">
                <a:ea typeface="Arial" charset="0"/>
                <a:cs typeface="Arial" charset="0"/>
              </a:rPr>
              <a:t>	 </a:t>
            </a:r>
            <a:endParaRPr lang="en-US" dirty="0" smtClean="0"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>
                <a:ea typeface="Arial" charset="0"/>
                <a:cs typeface="Arial" charset="0"/>
              </a:rPr>
              <a:t>Swarm		</a:t>
            </a:r>
            <a:r>
              <a:rPr lang="en-US" dirty="0" smtClean="0">
                <a:ea typeface="Arial" charset="0"/>
                <a:cs typeface="Arial" charset="0"/>
              </a:rPr>
              <a:t>	</a:t>
            </a:r>
            <a:r>
              <a:rPr lang="en-US" dirty="0" smtClean="0">
                <a:ea typeface="Arial" charset="0"/>
                <a:cs typeface="Arial" charset="0"/>
              </a:rPr>
              <a:t>11</a:t>
            </a:r>
            <a:r>
              <a:rPr lang="en-US" dirty="0" smtClean="0">
                <a:ea typeface="Arial" charset="0"/>
                <a:cs typeface="Arial" charset="0"/>
              </a:rPr>
              <a:t>/2013 </a:t>
            </a:r>
            <a:r>
              <a:rPr lang="mr-IN" dirty="0">
                <a:ea typeface="Arial" charset="0"/>
                <a:cs typeface="Arial" charset="0"/>
              </a:rPr>
              <a:t>–</a:t>
            </a:r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dirty="0" smtClean="0">
                <a:ea typeface="Arial" charset="0"/>
                <a:cs typeface="Arial" charset="0"/>
              </a:rPr>
              <a:t>12</a:t>
            </a:r>
            <a:r>
              <a:rPr lang="en-US" dirty="0" smtClean="0">
                <a:ea typeface="Arial" charset="0"/>
                <a:cs typeface="Arial" charset="0"/>
              </a:rPr>
              <a:t>/2018 </a:t>
            </a:r>
            <a:r>
              <a:rPr lang="en-US" dirty="0" smtClean="0">
                <a:solidFill>
                  <a:srgbClr val="FF9300"/>
                </a:solidFill>
                <a:ea typeface="Arial" charset="0"/>
                <a:cs typeface="Arial" charset="0"/>
              </a:rPr>
              <a:t>(ESA/TU Delft)</a:t>
            </a:r>
            <a:endParaRPr lang="en-US" dirty="0">
              <a:solidFill>
                <a:srgbClr val="FF9300"/>
              </a:solidFill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 smtClean="0">
                <a:ea typeface="Arial" charset="0"/>
                <a:cs typeface="Arial" charset="0"/>
              </a:rPr>
              <a:t>TLE(250,400 km)		01/1967 </a:t>
            </a:r>
            <a:r>
              <a:rPr lang="mr-IN" dirty="0" smtClean="0">
                <a:ea typeface="Arial" charset="0"/>
                <a:cs typeface="Arial" charset="0"/>
              </a:rPr>
              <a:t>–</a:t>
            </a:r>
            <a:r>
              <a:rPr lang="en-US" dirty="0" smtClean="0">
                <a:ea typeface="Arial" charset="0"/>
                <a:cs typeface="Arial" charset="0"/>
              </a:rPr>
              <a:t> 12/2007	</a:t>
            </a: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 smtClean="0">
                <a:ea typeface="Arial" charset="0"/>
                <a:cs typeface="Arial" charset="0"/>
              </a:rPr>
              <a:t>EDR(200-500 km)		01/1972 </a:t>
            </a:r>
            <a:r>
              <a:rPr lang="mr-IN" dirty="0" smtClean="0">
                <a:ea typeface="Arial" charset="0"/>
                <a:cs typeface="Arial" charset="0"/>
              </a:rPr>
              <a:t>–</a:t>
            </a:r>
            <a:r>
              <a:rPr lang="en-US" dirty="0" smtClean="0">
                <a:ea typeface="Arial" charset="0"/>
                <a:cs typeface="Arial" charset="0"/>
              </a:rPr>
              <a:t> 12/2010</a:t>
            </a: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endParaRPr lang="en-US" dirty="0" smtClean="0"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fr-FR" dirty="0" smtClean="0">
                <a:ea typeface="Arial" charset="0"/>
                <a:cs typeface="Arial" charset="0"/>
              </a:rPr>
              <a:t>DE-2 </a:t>
            </a:r>
            <a:r>
              <a:rPr lang="fr-FR" dirty="0">
                <a:ea typeface="Arial" charset="0"/>
                <a:cs typeface="Arial" charset="0"/>
              </a:rPr>
              <a:t>(T, He, O, N2) 	</a:t>
            </a:r>
            <a:r>
              <a:rPr lang="fr-FR" dirty="0" smtClean="0">
                <a:ea typeface="Arial" charset="0"/>
                <a:cs typeface="Arial" charset="0"/>
              </a:rPr>
              <a:t>08/1981 </a:t>
            </a:r>
            <a:r>
              <a:rPr lang="fr-FR" dirty="0">
                <a:ea typeface="Arial" charset="0"/>
                <a:cs typeface="Arial" charset="0"/>
              </a:rPr>
              <a:t>- 02/1983</a:t>
            </a:r>
            <a:endParaRPr lang="en-US" dirty="0"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>
                <a:ea typeface="Arial" charset="0"/>
                <a:cs typeface="Arial" charset="0"/>
              </a:rPr>
              <a:t>AE-C (N2) 		01/1974 - 04/1977</a:t>
            </a:r>
          </a:p>
          <a:p>
            <a:pPr>
              <a:spcBef>
                <a:spcPct val="20000"/>
              </a:spcBef>
              <a:spcAft>
                <a:spcPts val="675"/>
              </a:spcAft>
              <a:buFont typeface="Wingdings" pitchFamily="-1" charset="2"/>
              <a:buChar char="ü"/>
              <a:defRPr/>
            </a:pPr>
            <a:r>
              <a:rPr lang="en-US" dirty="0">
                <a:ea typeface="Arial" charset="0"/>
                <a:cs typeface="Arial" charset="0"/>
              </a:rPr>
              <a:t>AE-E (T, He, O) 		12/1975 - </a:t>
            </a:r>
            <a:r>
              <a:rPr lang="en-US" dirty="0" smtClean="0">
                <a:ea typeface="Arial" charset="0"/>
                <a:cs typeface="Arial" charset="0"/>
              </a:rPr>
              <a:t>05/1981</a:t>
            </a:r>
            <a:endParaRPr lang="en-US" dirty="0"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Total density 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1154448"/>
            <a:ext cx="11980629" cy="5257634"/>
            <a:chOff x="53011" y="1155184"/>
            <a:chExt cx="11980629" cy="5257634"/>
          </a:xfrm>
        </p:grpSpPr>
        <p:sp>
          <p:nvSpPr>
            <p:cNvPr id="13" name="TextBox 12"/>
            <p:cNvSpPr txBox="1"/>
            <p:nvPr/>
          </p:nvSpPr>
          <p:spPr>
            <a:xfrm>
              <a:off x="53011" y="2366396"/>
              <a:ext cx="2956889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Thermosphere = 4D</a:t>
              </a:r>
            </a:p>
            <a:p>
              <a:endParaRPr lang="en-US" sz="2400" b="1" dirty="0"/>
            </a:p>
            <a:p>
              <a:r>
                <a:rPr lang="en-US" sz="2400" b="1" dirty="0" smtClean="0"/>
                <a:t>BUT sparse data</a:t>
              </a:r>
              <a:r>
                <a:rPr lang="en-US" sz="2400" dirty="0" smtClean="0"/>
                <a:t>: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 smtClean="0"/>
                <a:t>&gt; 2017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 smtClean="0"/>
                <a:t>&lt; 2002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 smtClean="0"/>
                <a:t>&gt; 600 km altitude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 smtClean="0"/>
                <a:t>&lt; 300 km altitude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 smtClean="0"/>
                <a:t>(and LST, high flux,..)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640" y="1155184"/>
              <a:ext cx="9036000" cy="52576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</p:pic>
      </p:grpSp>
      <p:sp>
        <p:nvSpPr>
          <p:cNvPr id="11" name="TextBox 10"/>
          <p:cNvSpPr txBox="1"/>
          <p:nvPr/>
        </p:nvSpPr>
        <p:spPr>
          <a:xfrm>
            <a:off x="10063718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06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Scale of the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1" y="1402690"/>
            <a:ext cx="27108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 DTM2013, data were scaled to the USAF model HASDM.</a:t>
            </a:r>
          </a:p>
          <a:p>
            <a:r>
              <a:rPr lang="en-US" sz="2000" b="1" dirty="0" smtClean="0"/>
              <a:t>Example: GOCE</a:t>
            </a:r>
          </a:p>
          <a:p>
            <a:r>
              <a:rPr lang="en-US" sz="2000" b="1" i="1" dirty="0" smtClean="0"/>
              <a:t>(Easy case, because direct comparison)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latin typeface="+mn-lt"/>
              </a:rPr>
              <a:t>Determination of scale factors between satellite datasets is necessary but complicated due to: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Altitude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Epoch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LST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63718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07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36" y="971080"/>
            <a:ext cx="8420512" cy="55988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7462682" y="3691855"/>
            <a:ext cx="342124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Why these differences?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Scale of the data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63718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08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3568" y="1040074"/>
            <a:ext cx="12148432" cy="2246769"/>
            <a:chOff x="43568" y="1040074"/>
            <a:chExt cx="12148432" cy="2246769"/>
          </a:xfrm>
        </p:grpSpPr>
        <p:sp>
          <p:nvSpPr>
            <p:cNvPr id="17" name="TextBox 16"/>
            <p:cNvSpPr txBox="1"/>
            <p:nvPr/>
          </p:nvSpPr>
          <p:spPr>
            <a:xfrm>
              <a:off x="43568" y="1040074"/>
              <a:ext cx="121484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ea typeface="Arial" charset="0"/>
                  <a:cs typeface="Arial" charset="0"/>
                </a:rPr>
                <a:t>Differences </a:t>
              </a:r>
              <a:r>
                <a:rPr lang="en-US" sz="2000" dirty="0">
                  <a:ea typeface="Arial" charset="0"/>
                  <a:cs typeface="Arial" charset="0"/>
                </a:rPr>
                <a:t>in the drag calculation </a:t>
              </a:r>
              <a:r>
                <a:rPr lang="en-US" sz="2000" dirty="0" smtClean="0">
                  <a:ea typeface="Arial" charset="0"/>
                  <a:cs typeface="Arial" charset="0"/>
                </a:rPr>
                <a:t>are due </a:t>
              </a:r>
              <a:r>
                <a:rPr lang="en-US" sz="2000" dirty="0">
                  <a:ea typeface="Arial" charset="0"/>
                  <a:cs typeface="Arial" charset="0"/>
                </a:rPr>
                <a:t>to:</a:t>
              </a:r>
            </a:p>
            <a:p>
              <a:pPr marL="285750" indent="-285750">
                <a:buFontTx/>
                <a:buChar char="-"/>
              </a:pPr>
              <a:r>
                <a:rPr lang="en-US" sz="2000" dirty="0">
                  <a:ea typeface="Arial" charset="0"/>
                  <a:cs typeface="Arial" charset="0"/>
                </a:rPr>
                <a:t>Level of approximation of the satellite model </a:t>
              </a:r>
              <a:r>
                <a:rPr lang="en-US" sz="2000" dirty="0" smtClean="0">
                  <a:ea typeface="Arial" charset="0"/>
                  <a:cs typeface="Arial" charset="0"/>
                </a:rPr>
                <a:t>(sphere</a:t>
              </a:r>
              <a:r>
                <a:rPr lang="en-US" sz="2000" dirty="0">
                  <a:ea typeface="Arial" charset="0"/>
                  <a:cs typeface="Arial" charset="0"/>
                </a:rPr>
                <a:t>, </a:t>
              </a:r>
              <a:r>
                <a:rPr lang="en-US" sz="2000" dirty="0" smtClean="0">
                  <a:ea typeface="Arial" charset="0"/>
                  <a:cs typeface="Arial" charset="0"/>
                </a:rPr>
                <a:t>number </a:t>
              </a:r>
              <a:r>
                <a:rPr lang="en-US" sz="2000" dirty="0">
                  <a:ea typeface="Arial" charset="0"/>
                  <a:cs typeface="Arial" charset="0"/>
                </a:rPr>
                <a:t>of panels, </a:t>
              </a:r>
              <a:r>
                <a:rPr lang="en-US" sz="2000" dirty="0" smtClean="0">
                  <a:ea typeface="Arial" charset="0"/>
                  <a:cs typeface="Arial" charset="0"/>
                </a:rPr>
                <a:t>undocumented </a:t>
              </a:r>
              <a:r>
                <a:rPr lang="en-US" sz="2000" dirty="0">
                  <a:ea typeface="Arial" charset="0"/>
                  <a:cs typeface="Arial" charset="0"/>
                </a:rPr>
                <a:t>changes, </a:t>
              </a:r>
              <a:r>
                <a:rPr lang="en-US" sz="2000" dirty="0" smtClean="0">
                  <a:ea typeface="Arial" charset="0"/>
                  <a:cs typeface="Arial" charset="0"/>
                </a:rPr>
                <a:t>mass,…)</a:t>
              </a:r>
            </a:p>
            <a:p>
              <a:pPr marL="285750" indent="-285750">
                <a:buFontTx/>
                <a:buChar char="-"/>
              </a:pPr>
              <a:endParaRPr lang="en-US" sz="2000" dirty="0">
                <a:ea typeface="Arial" charset="0"/>
                <a:cs typeface="Arial" charset="0"/>
              </a:endParaRPr>
            </a:p>
            <a:p>
              <a:pPr marL="285750" indent="-285750">
                <a:buFontTx/>
                <a:buChar char="-"/>
              </a:pPr>
              <a:endParaRPr lang="en-US" sz="2000" dirty="0" smtClean="0">
                <a:ea typeface="Arial" charset="0"/>
                <a:cs typeface="Arial" charset="0"/>
              </a:endParaRPr>
            </a:p>
            <a:p>
              <a:pPr marL="285750" indent="-285750">
                <a:buFontTx/>
                <a:buChar char="-"/>
              </a:pPr>
              <a:endParaRPr lang="en-US" sz="2000" dirty="0">
                <a:ea typeface="Arial" charset="0"/>
                <a:cs typeface="Arial" charset="0"/>
              </a:endParaRPr>
            </a:p>
            <a:p>
              <a:pPr marL="285750" indent="-285750">
                <a:buFontTx/>
                <a:buChar char="-"/>
              </a:pPr>
              <a:endParaRPr lang="en-US" sz="2000" dirty="0" smtClean="0">
                <a:ea typeface="Arial" charset="0"/>
                <a:cs typeface="Arial" charset="0"/>
              </a:endParaRPr>
            </a:p>
            <a:p>
              <a:pPr marL="285750" indent="-285750">
                <a:buFontTx/>
                <a:buChar char="-"/>
              </a:pPr>
              <a:endParaRPr lang="en-US" sz="2000" dirty="0">
                <a:ea typeface="Arial" charset="0"/>
                <a:cs typeface="Arial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745988" y="1679515"/>
              <a:ext cx="6232159" cy="1524801"/>
              <a:chOff x="5201587" y="2369505"/>
              <a:chExt cx="6232159" cy="1524801"/>
            </a:xfrm>
          </p:grpSpPr>
          <p:pic>
            <p:nvPicPr>
              <p:cNvPr id="19" name="Picture 18"/>
              <p:cNvPicPr/>
              <p:nvPr/>
            </p:nvPicPr>
            <p:blipFill rotWithShape="1">
              <a:blip r:embed="rId4" cstate="print"/>
              <a:srcRect l="1593"/>
              <a:stretch/>
            </p:blipFill>
            <p:spPr bwMode="auto">
              <a:xfrm>
                <a:off x="9775685" y="2369505"/>
                <a:ext cx="1658061" cy="1524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Cube 19"/>
              <p:cNvSpPr/>
              <p:nvPr/>
            </p:nvSpPr>
            <p:spPr>
              <a:xfrm rot="13569652">
                <a:off x="6811128" y="2523405"/>
                <a:ext cx="501446" cy="980206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 rot="13464677">
                <a:off x="8195510" y="2570205"/>
                <a:ext cx="715221" cy="1151985"/>
                <a:chOff x="4209473" y="3567500"/>
                <a:chExt cx="715221" cy="1151985"/>
              </a:xfrm>
            </p:grpSpPr>
            <p:sp>
              <p:nvSpPr>
                <p:cNvPr id="26" name="Can 25"/>
                <p:cNvSpPr/>
                <p:nvPr/>
              </p:nvSpPr>
              <p:spPr>
                <a:xfrm>
                  <a:off x="4355690" y="3567500"/>
                  <a:ext cx="422787" cy="1151985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nip Single Corner Rectangle 26"/>
                <p:cNvSpPr/>
                <p:nvPr/>
              </p:nvSpPr>
              <p:spPr>
                <a:xfrm>
                  <a:off x="4778478" y="3765755"/>
                  <a:ext cx="146216" cy="953729"/>
                </a:xfrm>
                <a:prstGeom prst="snip1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nip Single Corner Rectangle 27"/>
                <p:cNvSpPr/>
                <p:nvPr/>
              </p:nvSpPr>
              <p:spPr>
                <a:xfrm flipH="1">
                  <a:off x="4209473" y="3765756"/>
                  <a:ext cx="146215" cy="953728"/>
                </a:xfrm>
                <a:prstGeom prst="snip1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Right Arrow 21"/>
              <p:cNvSpPr/>
              <p:nvPr/>
            </p:nvSpPr>
            <p:spPr>
              <a:xfrm>
                <a:off x="7407298" y="3177359"/>
                <a:ext cx="448733" cy="17780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Arrow 22"/>
              <p:cNvSpPr/>
              <p:nvPr/>
            </p:nvSpPr>
            <p:spPr>
              <a:xfrm>
                <a:off x="9113272" y="3183593"/>
                <a:ext cx="448733" cy="17780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201587" y="2890725"/>
                <a:ext cx="494676" cy="486069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Arrow 24"/>
              <p:cNvSpPr/>
              <p:nvPr/>
            </p:nvSpPr>
            <p:spPr>
              <a:xfrm>
                <a:off x="5889818" y="3177359"/>
                <a:ext cx="448733" cy="17780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6511" y="3020658"/>
            <a:ext cx="12035762" cy="3678006"/>
            <a:chOff x="36511" y="3020658"/>
            <a:chExt cx="12035762" cy="36780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6" t="56851" r="7096"/>
            <a:stretch/>
          </p:blipFill>
          <p:spPr>
            <a:xfrm>
              <a:off x="1135714" y="3755922"/>
              <a:ext cx="10936559" cy="29427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2704" y="4041308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</a:rPr>
                <a:t>F10.7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92405" y="3957734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432FF"/>
                  </a:solidFill>
                </a:rPr>
                <a:t>C</a:t>
              </a:r>
              <a:r>
                <a:rPr lang="en-US" b="1" baseline="-25000" dirty="0" smtClean="0">
                  <a:solidFill>
                    <a:srgbClr val="0432FF"/>
                  </a:solidFill>
                </a:rPr>
                <a:t>D</a:t>
              </a:r>
              <a:r>
                <a:rPr lang="en-US" b="1" dirty="0" smtClean="0">
                  <a:solidFill>
                    <a:srgbClr val="0432FF"/>
                  </a:solidFill>
                </a:rPr>
                <a:t> 815 km</a:t>
              </a:r>
              <a:endParaRPr lang="en-US" b="1" dirty="0">
                <a:solidFill>
                  <a:srgbClr val="0432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20087" y="5246957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</a:t>
              </a:r>
              <a:r>
                <a:rPr lang="en-US" b="1" baseline="-25000" dirty="0" smtClean="0"/>
                <a:t>D</a:t>
              </a:r>
              <a:r>
                <a:rPr lang="en-US" b="1" dirty="0" smtClean="0"/>
                <a:t> 535 km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161" y="5698868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D</a:t>
              </a:r>
              <a:r>
                <a:rPr lang="en-US" b="1" dirty="0" smtClean="0">
                  <a:solidFill>
                    <a:srgbClr val="FF0000"/>
                  </a:solidFill>
                </a:rPr>
                <a:t> 235 km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511" y="3020658"/>
              <a:ext cx="9313086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en-US" sz="2000" dirty="0">
                  <a:ea typeface="Arial" charset="0"/>
                  <a:cs typeface="Arial" charset="0"/>
                </a:rPr>
                <a:t>Choice of aerodynamic coefficient model</a:t>
              </a:r>
            </a:p>
            <a:p>
              <a:r>
                <a:rPr lang="en-US" sz="2000" dirty="0" smtClean="0">
                  <a:ea typeface="Arial" charset="0"/>
                  <a:cs typeface="Arial" charset="0"/>
                </a:rPr>
                <a:t>					</a:t>
              </a:r>
              <a:r>
                <a:rPr lang="en-US" sz="2000" b="1" dirty="0" smtClean="0">
                  <a:ea typeface="Arial" charset="0"/>
                  <a:cs typeface="Arial" charset="0"/>
                </a:rPr>
                <a:t>C</a:t>
              </a:r>
              <a:r>
                <a:rPr lang="en-US" sz="2000" b="1" baseline="-25000" dirty="0" smtClean="0">
                  <a:ea typeface="Arial" charset="0"/>
                  <a:cs typeface="Arial" charset="0"/>
                </a:rPr>
                <a:t>D</a:t>
              </a:r>
              <a:r>
                <a:rPr lang="en-US" sz="2000" b="1" dirty="0" smtClean="0">
                  <a:ea typeface="Arial" charset="0"/>
                  <a:cs typeface="Arial" charset="0"/>
                </a:rPr>
                <a:t> of a sphere (</a:t>
              </a:r>
              <a:r>
                <a:rPr lang="en-US" sz="2000" b="1" dirty="0" err="1" smtClean="0">
                  <a:ea typeface="Arial" charset="0"/>
                  <a:cs typeface="Arial" charset="0"/>
                </a:rPr>
                <a:t>Sentman</a:t>
              </a:r>
              <a:r>
                <a:rPr lang="en-US" sz="2000" b="1" dirty="0" smtClean="0">
                  <a:ea typeface="Arial" charset="0"/>
                  <a:cs typeface="Arial" charset="0"/>
                </a:rPr>
                <a:t>) over a solar cycle</a:t>
              </a:r>
              <a:endParaRPr lang="en-US" sz="2000" b="1" dirty="0">
                <a:ea typeface="Arial" charset="0"/>
                <a:cs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511" y="687801"/>
            <a:ext cx="12155489" cy="1985087"/>
            <a:chOff x="36511" y="687801"/>
            <a:chExt cx="12155489" cy="1985087"/>
          </a:xfrm>
        </p:grpSpPr>
        <p:graphicFrame>
          <p:nvGraphicFramePr>
            <p:cNvPr id="3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108095"/>
                </p:ext>
              </p:extLst>
            </p:nvPr>
          </p:nvGraphicFramePr>
          <p:xfrm>
            <a:off x="3026492" y="1803211"/>
            <a:ext cx="1590172" cy="8696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Équation" r:id="rId6" imgW="825500" imgH="419100" progId="Equation.3">
                    <p:embed/>
                  </p:oleObj>
                </mc:Choice>
                <mc:Fallback>
                  <p:oleObj name="Équation" r:id="rId6" imgW="8255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6492" y="1803211"/>
                          <a:ext cx="1590172" cy="869677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" name="Imag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275" y="1864394"/>
              <a:ext cx="2590800" cy="7112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6511" y="687801"/>
              <a:ext cx="121554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 smtClean="0">
                  <a:ea typeface="Arial" charset="0"/>
                  <a:cs typeface="Arial" charset="0"/>
                </a:rPr>
                <a:t>Problem: there </a:t>
              </a:r>
              <a:r>
                <a:rPr lang="en-US" sz="2000" i="1" dirty="0">
                  <a:ea typeface="Arial" charset="0"/>
                  <a:cs typeface="Arial" charset="0"/>
                </a:rPr>
                <a:t>is no standard, nor </a:t>
              </a:r>
              <a:r>
                <a:rPr lang="en-US" sz="2000" i="1" dirty="0" smtClean="0">
                  <a:ea typeface="Arial" charset="0"/>
                  <a:cs typeface="Arial" charset="0"/>
                </a:rPr>
                <a:t>consensus </a:t>
              </a:r>
              <a:r>
                <a:rPr lang="en-US" sz="2000" i="1" dirty="0">
                  <a:ea typeface="Arial" charset="0"/>
                  <a:cs typeface="Arial" charset="0"/>
                </a:rPr>
                <a:t>within the community, on how </a:t>
              </a:r>
              <a:r>
                <a:rPr lang="en-US" sz="2000" b="1" i="1" dirty="0">
                  <a:ea typeface="Arial" charset="0"/>
                  <a:cs typeface="Arial" charset="0"/>
                </a:rPr>
                <a:t>aerodynamic drag </a:t>
              </a:r>
              <a:r>
                <a:rPr lang="en-US" sz="2000" i="1" dirty="0">
                  <a:ea typeface="Arial" charset="0"/>
                  <a:cs typeface="Arial" charset="0"/>
                </a:rPr>
                <a:t>should be computed.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2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335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71600" y="79441"/>
            <a:ext cx="944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urier New" charset="0"/>
                <a:ea typeface="Courier New" charset="0"/>
                <a:cs typeface="Courier New" charset="0"/>
              </a:rPr>
              <a:t>DTM model: Hp60 algorithm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0" y="46759"/>
            <a:ext cx="509624" cy="5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" y="670410"/>
            <a:ext cx="121296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+mn-lt"/>
              </a:rPr>
              <a:t>			</a:t>
            </a:r>
            <a:r>
              <a:rPr lang="en-US" sz="2400" b="1" u="sng" dirty="0" smtClean="0">
                <a:latin typeface="+mn-lt"/>
              </a:rPr>
              <a:t>Hp60 </a:t>
            </a:r>
            <a:r>
              <a:rPr lang="en-US" sz="2400" b="1" u="sng" dirty="0"/>
              <a:t>presently implemented as </a:t>
            </a:r>
            <a:r>
              <a:rPr lang="en-US" sz="2400" b="1" u="sng" dirty="0" smtClean="0">
                <a:latin typeface="+mn-lt"/>
              </a:rPr>
              <a:t>follows:</a:t>
            </a:r>
          </a:p>
          <a:p>
            <a:r>
              <a:rPr lang="en-US" sz="2400" dirty="0" smtClean="0">
                <a:latin typeface="+mn-lt"/>
              </a:rPr>
              <a:t>DTM2013: </a:t>
            </a:r>
            <a:r>
              <a:rPr lang="en-US" sz="2400" dirty="0" err="1" smtClean="0">
                <a:latin typeface="+mn-lt"/>
              </a:rPr>
              <a:t>Kp</a:t>
            </a:r>
            <a:r>
              <a:rPr lang="en-US" sz="2400" dirty="0" smtClean="0">
                <a:latin typeface="+mn-lt"/>
              </a:rPr>
              <a:t> delayed by 3hr	     	     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DTM2019:</a:t>
            </a:r>
            <a:r>
              <a:rPr lang="en-US" sz="2400" dirty="0" smtClean="0">
                <a:latin typeface="+mn-lt"/>
              </a:rPr>
              <a:t>	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&lt;3 Hp60&gt; delayed 0-4hr (function latitude)</a:t>
            </a:r>
          </a:p>
          <a:p>
            <a:r>
              <a:rPr lang="en-US" sz="2400" dirty="0" smtClean="0">
                <a:latin typeface="+mn-lt"/>
              </a:rPr>
              <a:t>	     &lt;</a:t>
            </a:r>
            <a:r>
              <a:rPr lang="en-US" sz="2400" dirty="0" err="1">
                <a:latin typeface="+mn-lt"/>
              </a:rPr>
              <a:t>Kp</a:t>
            </a:r>
            <a:r>
              <a:rPr lang="en-US" sz="2400" dirty="0">
                <a:latin typeface="+mn-lt"/>
              </a:rPr>
              <a:t> last 24hr&gt;	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			</a:t>
            </a:r>
            <a:r>
              <a:rPr lang="en-US" sz="2400" dirty="0">
                <a:solidFill>
                  <a:srgbClr val="FFC000"/>
                </a:solidFill>
                <a:latin typeface="+mn-lt"/>
              </a:rPr>
              <a:t>&lt;Hp60 last 24hr&gt; / </a:t>
            </a:r>
            <a:r>
              <a:rPr lang="en-US" sz="2400" dirty="0" err="1">
                <a:solidFill>
                  <a:srgbClr val="FFC000"/>
                </a:solidFill>
                <a:latin typeface="+mn-lt"/>
              </a:rPr>
              <a:t>Hp</a:t>
            </a:r>
            <a:r>
              <a:rPr lang="en-US" sz="2400" dirty="0">
                <a:solidFill>
                  <a:srgbClr val="FFC000"/>
                </a:solidFill>
                <a:latin typeface="+mn-lt"/>
              </a:rPr>
              <a:t>&gt; 5: &lt;Hp60 last 12hr</a:t>
            </a: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&gt;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0" y="1999988"/>
            <a:ext cx="8109802" cy="4708981"/>
          </a:xfrm>
          <a:prstGeom prst="rect">
            <a:avLst/>
          </a:prstGeom>
          <a:solidFill>
            <a:srgbClr val="FABE8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Using Hp60 and delayed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Hp60, or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mean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of 2 or 3 Hp60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delayed:</a:t>
            </a:r>
            <a:endParaRPr lang="en-US" sz="2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Correlation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CHAMP </a:t>
            </a:r>
            <a:r>
              <a:rPr lang="mr-I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DTM(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K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=0)	&amp;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Hp60			= 0.421</a:t>
            </a:r>
            <a:endParaRPr lang="en-US" sz="2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&amp; Hp60 </a:t>
            </a:r>
            <a:r>
              <a:rPr lang="mr-I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2hr		= 0.468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&amp; Hp60 </a:t>
            </a:r>
            <a:r>
              <a:rPr lang="mr-I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3hr		=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0.473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&amp; Hp60 </a:t>
            </a:r>
            <a:r>
              <a:rPr lang="mr-IN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4hr		=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0.474</a:t>
            </a:r>
          </a:p>
          <a:p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	&amp; Hp60 &lt;-1,-2&gt;		= 0.473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&amp; Hp60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&lt;-2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,-3&gt;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= 0.482</a:t>
            </a: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&amp; Hp60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&lt;-3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,-4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&gt;	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0.485</a:t>
            </a:r>
            <a:endParaRPr lang="en-US" sz="2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&amp; Hp60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&lt;-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4,-5&gt; 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= 0.482</a:t>
            </a: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</a:t>
            </a:r>
            <a:endParaRPr lang="en-US" sz="2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 	&amp; Hp60 &lt;-1,-2,-3&gt;	= 0.488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&amp; Hp60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&lt;-2,-3,-4&gt;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0.495</a:t>
            </a:r>
            <a:endParaRPr lang="en-US" sz="2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&amp; Hp60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&lt;-3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,-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4,-5&gt;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0.494</a:t>
            </a:r>
            <a:endParaRPr lang="en-US" sz="2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	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&amp; Hp60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&lt;-4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,-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5,-6&gt;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0.488</a:t>
            </a: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597839" y="4532671"/>
            <a:ext cx="2043684" cy="1966991"/>
            <a:chOff x="9838944" y="3849624"/>
            <a:chExt cx="2043684" cy="2420487"/>
          </a:xfrm>
        </p:grpSpPr>
        <p:sp>
          <p:nvSpPr>
            <p:cNvPr id="18" name="Curved Left Arrow 17"/>
            <p:cNvSpPr/>
            <p:nvPr/>
          </p:nvSpPr>
          <p:spPr>
            <a:xfrm>
              <a:off x="9838944" y="3849624"/>
              <a:ext cx="402336" cy="1984255"/>
            </a:xfrm>
            <a:prstGeom prst="curvedLef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145268" y="5562225"/>
              <a:ext cx="1737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Calibri" charset="0"/>
                  <a:ea typeface="Calibri" charset="0"/>
                  <a:cs typeface="Calibri" charset="0"/>
                </a:rPr>
                <a:t>Highest R with &lt;Hp60 3hr&gt;</a:t>
              </a:r>
              <a:endParaRPr lang="en-US" sz="20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063717" y="51119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S. </a:t>
            </a:r>
            <a:r>
              <a:rPr lang="en-US" sz="1000" dirty="0" err="1" smtClean="0">
                <a:latin typeface="Courier New" charset="0"/>
                <a:ea typeface="Courier New" charset="0"/>
                <a:cs typeface="Courier New" charset="0"/>
              </a:rPr>
              <a:t>Bruinsma</a:t>
            </a:r>
            <a:endParaRPr lang="en-US" sz="1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000" cap="small" dirty="0">
                <a:latin typeface="Courier New" charset="0"/>
                <a:ea typeface="Courier New" charset="0"/>
                <a:cs typeface="Courier New" charset="0"/>
              </a:rPr>
              <a:t>Space Geodesy Office</a:t>
            </a:r>
          </a:p>
          <a:p>
            <a:pPr algn="ctr"/>
            <a:r>
              <a:rPr lang="en-US" sz="1000" dirty="0" smtClean="0">
                <a:latin typeface="Courier New" charset="0"/>
                <a:ea typeface="Courier New" charset="0"/>
                <a:cs typeface="Courier New" charset="0"/>
              </a:rPr>
              <a:t>09 / 20</a:t>
            </a:r>
            <a:endParaRPr lang="en-US" sz="1000" dirty="0"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539620" y="3166945"/>
            <a:ext cx="2220775" cy="1646283"/>
            <a:chOff x="9539620" y="3166945"/>
            <a:chExt cx="2220775" cy="1646283"/>
          </a:xfrm>
        </p:grpSpPr>
        <p:sp>
          <p:nvSpPr>
            <p:cNvPr id="16" name="TextBox 15"/>
            <p:cNvSpPr txBox="1"/>
            <p:nvPr/>
          </p:nvSpPr>
          <p:spPr>
            <a:xfrm>
              <a:off x="10000175" y="4105342"/>
              <a:ext cx="17602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alibri" charset="0"/>
                  <a:ea typeface="Calibri" charset="0"/>
                  <a:cs typeface="Calibri" charset="0"/>
                </a:rPr>
                <a:t>Higher R with &lt;Hp60 2hr&gt;</a:t>
              </a:r>
              <a:endParaRPr lang="en-US" sz="2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" name="Curved Left Arrow 12"/>
            <p:cNvSpPr/>
            <p:nvPr/>
          </p:nvSpPr>
          <p:spPr>
            <a:xfrm>
              <a:off x="9539620" y="3166945"/>
              <a:ext cx="402336" cy="1280748"/>
            </a:xfrm>
            <a:prstGeom prst="curvedLef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7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2572</TotalTime>
  <Words>1551</Words>
  <Application>Microsoft Macintosh PowerPoint</Application>
  <PresentationFormat>Widescreen</PresentationFormat>
  <Paragraphs>433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Cambria Math</vt:lpstr>
      <vt:lpstr>Copperplate</vt:lpstr>
      <vt:lpstr>Courier New</vt:lpstr>
      <vt:lpstr>Mangal</vt:lpstr>
      <vt:lpstr>Times New Roman</vt:lpstr>
      <vt:lpstr>Verdana</vt:lpstr>
      <vt:lpstr>Wingdings</vt:lpstr>
      <vt:lpstr>Office Theme</vt:lpstr>
      <vt:lpstr>Équation</vt:lpstr>
      <vt:lpstr>DTM2019 in the framework of the H2020 project SWAMI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metrics and tracking progress for thermosphere density modeling: Highlights from the International Forum on Space Weather Capabilities Assessment</dc:title>
  <dc:creator>Microsoft Office User</dc:creator>
  <cp:lastModifiedBy>Microsoft Office User</cp:lastModifiedBy>
  <cp:revision>179</cp:revision>
  <dcterms:created xsi:type="dcterms:W3CDTF">2018-06-28T13:47:42Z</dcterms:created>
  <dcterms:modified xsi:type="dcterms:W3CDTF">2019-11-15T14:50:17Z</dcterms:modified>
</cp:coreProperties>
</file>